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196" r:id="rId1"/>
  </p:sldMasterIdLst>
  <p:notesMasterIdLst>
    <p:notesMasterId r:id="rId27"/>
  </p:notesMasterIdLst>
  <p:handoutMasterIdLst>
    <p:handoutMasterId r:id="rId28"/>
  </p:handoutMasterIdLst>
  <p:sldIdLst>
    <p:sldId id="829" r:id="rId2"/>
    <p:sldId id="803" r:id="rId3"/>
    <p:sldId id="809" r:id="rId4"/>
    <p:sldId id="894" r:id="rId5"/>
    <p:sldId id="849" r:id="rId6"/>
    <p:sldId id="896" r:id="rId7"/>
    <p:sldId id="834" r:id="rId8"/>
    <p:sldId id="845" r:id="rId9"/>
    <p:sldId id="889" r:id="rId10"/>
    <p:sldId id="870" r:id="rId11"/>
    <p:sldId id="853" r:id="rId12"/>
    <p:sldId id="816" r:id="rId13"/>
    <p:sldId id="839" r:id="rId14"/>
    <p:sldId id="857" r:id="rId15"/>
    <p:sldId id="847" r:id="rId16"/>
    <p:sldId id="846" r:id="rId17"/>
    <p:sldId id="897" r:id="rId18"/>
    <p:sldId id="848" r:id="rId19"/>
    <p:sldId id="883" r:id="rId20"/>
    <p:sldId id="898" r:id="rId21"/>
    <p:sldId id="877" r:id="rId22"/>
    <p:sldId id="886" r:id="rId23"/>
    <p:sldId id="801" r:id="rId24"/>
    <p:sldId id="890" r:id="rId25"/>
    <p:sldId id="895" r:id="rId26"/>
  </p:sldIdLst>
  <p:sldSz cx="10160000" cy="5715000"/>
  <p:notesSz cx="6797675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Lucida Grande" charset="0"/>
        <a:ea typeface="ヒラギノ角ゴ Pro W3" charset="-128"/>
        <a:cs typeface="ヒラギノ角ゴ Pro W3" charset="-128"/>
      </a:defRPr>
    </a:lvl9pPr>
  </p:defaultTextStyle>
  <p:modifyVerifier cryptProviderType="rsaFull" cryptAlgorithmClass="hash" cryptAlgorithmType="typeAny" cryptAlgorithmSid="4" spinCount="100000" saltData="dzQFHeb2KmsvNWlJpJrNHQ==" hashData="rFCufNW32TSS9FmTem/JwZpJpBg="/>
  <p:extLst>
    <p:ext uri="{521415D9-36F7-43E2-AB2F-B90AF26B5E84}">
      <p14:sectionLst xmlns:p14="http://schemas.microsoft.com/office/powerpoint/2010/main">
        <p14:section name="Default Section" id="{E6B78C93-D0E9-194F-A574-F75CEA052451}">
          <p14:sldIdLst/>
        </p14:section>
        <p14:section name="gG_Bemer Training" id="{FC34DF2A-0249-FE49-8398-3C5706F15BF3}">
          <p14:sldIdLst>
            <p14:sldId id="829"/>
            <p14:sldId id="803"/>
            <p14:sldId id="809"/>
            <p14:sldId id="894"/>
            <p14:sldId id="849"/>
            <p14:sldId id="896"/>
            <p14:sldId id="834"/>
            <p14:sldId id="845"/>
            <p14:sldId id="889"/>
            <p14:sldId id="870"/>
            <p14:sldId id="853"/>
            <p14:sldId id="816"/>
            <p14:sldId id="839"/>
            <p14:sldId id="857"/>
            <p14:sldId id="847"/>
            <p14:sldId id="846"/>
            <p14:sldId id="897"/>
            <p14:sldId id="848"/>
            <p14:sldId id="883"/>
            <p14:sldId id="898"/>
            <p14:sldId id="877"/>
            <p14:sldId id="886"/>
            <p14:sldId id="801"/>
            <p14:sldId id="890"/>
            <p14:sldId id="8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  <p15:guide id="3" orient="horz" pos="1074" userDrawn="1">
          <p15:clr>
            <a:srgbClr val="A4A3A4"/>
          </p15:clr>
        </p15:guide>
        <p15:guide id="4" pos="227" userDrawn="1">
          <p15:clr>
            <a:srgbClr val="A4A3A4"/>
          </p15:clr>
        </p15:guide>
        <p15:guide id="5" orient="horz" pos="1029" userDrawn="1">
          <p15:clr>
            <a:srgbClr val="A4A3A4"/>
          </p15:clr>
        </p15:guide>
        <p15:guide id="6" pos="982" userDrawn="1">
          <p15:clr>
            <a:srgbClr val="A4A3A4"/>
          </p15:clr>
        </p15:guide>
        <p15:guide id="7" pos="5166" userDrawn="1">
          <p15:clr>
            <a:srgbClr val="A4A3A4"/>
          </p15:clr>
        </p15:guide>
        <p15:guide id="8" pos="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57"/>
    <a:srgbClr val="F8AA70"/>
    <a:srgbClr val="F47820"/>
    <a:srgbClr val="F47920"/>
    <a:srgbClr val="4D4B4E"/>
    <a:srgbClr val="000000"/>
    <a:srgbClr val="BFBFBF"/>
    <a:srgbClr val="FF6600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7" autoAdjust="0"/>
    <p:restoredTop sz="90374" autoAdjust="0"/>
  </p:normalViewPr>
  <p:slideViewPr>
    <p:cSldViewPr snapToObjects="1">
      <p:cViewPr varScale="1">
        <p:scale>
          <a:sx n="127" d="100"/>
          <a:sy n="127" d="100"/>
        </p:scale>
        <p:origin x="324" y="114"/>
      </p:cViewPr>
      <p:guideLst>
        <p:guide orient="horz" pos="1800"/>
        <p:guide pos="3200"/>
        <p:guide orient="horz" pos="1074"/>
        <p:guide pos="227"/>
        <p:guide orient="horz" pos="1029"/>
        <p:guide pos="982"/>
        <p:guide pos="5166"/>
        <p:guide pos="2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2124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570057-06DE-484F-BDA2-0B57B21DDB6F}" type="datetime1">
              <a:rPr lang="de-DE"/>
              <a:pPr>
                <a:defRPr/>
              </a:pPr>
              <a:t>26.10.2017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1BCCBB-C029-0846-948E-3684116049C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715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B4FD2B-9452-FD49-AFCE-99EA5C8DFDC6}" type="datetime1">
              <a:rPr lang="de-DE"/>
              <a:pPr>
                <a:defRPr/>
              </a:pPr>
              <a:t>26.10.2017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23F8EC-18EA-6348-AC5E-F4A12F934D6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6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79451" y="4714876"/>
            <a:ext cx="5438775" cy="4467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de-CH" dirty="0">
              <a:ea typeface="ヒラギノ角ゴ Pro W3"/>
              <a:cs typeface="ヒラギノ角ゴ Pro W3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C1750-3AAF-437A-BDA1-2E607AE2F19C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31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38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0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05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79451" y="4714876"/>
            <a:ext cx="5438775" cy="4467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de-CH" dirty="0">
              <a:ea typeface="ヒラギノ角ゴ Pro W3"/>
              <a:cs typeface="ヒラギノ角ゴ Pro W3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C1750-3AAF-437A-BDA1-2E607AE2F19C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3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Small Team for Big Income?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74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05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11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9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Calibri"/>
              <a:buNone/>
            </a:pPr>
            <a:r>
              <a:rPr lang="de-DE" sz="1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Auch bei Stufengleichheit…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bekommt der GL eine Förderprovision…</a:t>
            </a:r>
          </a:p>
        </p:txBody>
      </p:sp>
      <p:sp>
        <p:nvSpPr>
          <p:cNvPr id="794" name="Shape 794"/>
          <p:cNvSpPr txBox="1">
            <a:spLocks noGrp="1"/>
          </p:cNvSpPr>
          <p:nvPr>
            <p:ph type="sldNum" idx="12"/>
          </p:nvPr>
        </p:nvSpPr>
        <p:spPr>
          <a:xfrm>
            <a:off x="3850444" y="9428584"/>
            <a:ext cx="2945658" cy="496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65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23F8EC-18EA-6348-AC5E-F4A12F934D6D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90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1" y="3886789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296" tIns="45648" rIns="91296" bIns="4564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3333" y="0"/>
            <a:ext cx="8636000" cy="1059136"/>
          </a:xfrm>
          <a:ln>
            <a:noFill/>
          </a:ln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>
              <a:defRPr lang="en-US" sz="4000" baseline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29"/>
          <p:cNvSpPr>
            <a:spLocks noGrp="1"/>
          </p:cNvSpPr>
          <p:nvPr>
            <p:ph idx="10"/>
          </p:nvPr>
        </p:nvSpPr>
        <p:spPr>
          <a:xfrm>
            <a:off x="423333" y="1079514"/>
            <a:ext cx="9144000" cy="2652348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buClr>
                <a:srgbClr val="F47920"/>
              </a:buClr>
              <a:defRPr/>
            </a:lvl1pPr>
            <a:lvl2pPr>
              <a:buClr>
                <a:srgbClr val="F47920"/>
              </a:buClr>
              <a:defRPr/>
            </a:lvl2pPr>
            <a:lvl3pPr>
              <a:buClr>
                <a:srgbClr val="F47920"/>
              </a:buClr>
              <a:defRPr/>
            </a:lvl3pPr>
            <a:lvl4pPr>
              <a:buClr>
                <a:srgbClr val="F47920"/>
              </a:buClr>
              <a:defRPr/>
            </a:lvl4pPr>
            <a:lvl5pPr>
              <a:buClr>
                <a:srgbClr val="F47920"/>
              </a:buClr>
              <a:defRPr/>
            </a:lvl5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69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28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228866"/>
            <a:ext cx="9144000" cy="952500"/>
          </a:xfrm>
          <a:prstGeom prst="rect">
            <a:avLst/>
          </a:prstGeom>
        </p:spPr>
        <p:txBody>
          <a:bodyPr vert="horz" lIns="91296" tIns="45648" rIns="91296" bIns="45648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234441"/>
            <a:ext cx="9144000" cy="3771636"/>
          </a:xfrm>
          <a:prstGeom prst="rect">
            <a:avLst/>
          </a:prstGeom>
        </p:spPr>
        <p:txBody>
          <a:bodyPr vert="horz" lIns="91296" tIns="45648" rIns="91296" bIns="45648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69333" y="5339953"/>
            <a:ext cx="1524000" cy="304800"/>
          </a:xfrm>
          <a:prstGeom prst="rect">
            <a:avLst/>
          </a:prstGeom>
        </p:spPr>
        <p:txBody>
          <a:bodyPr vert="horz" lIns="91296" tIns="45648" rIns="91296" bIns="45648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10/26/2017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116668" y="5339956"/>
            <a:ext cx="1608667" cy="304271"/>
          </a:xfrm>
          <a:prstGeom prst="rect">
            <a:avLst/>
          </a:prstGeom>
        </p:spPr>
        <p:txBody>
          <a:bodyPr vert="horz" lIns="91296" tIns="45648" rIns="91296" bIns="45648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710267" y="5339956"/>
            <a:ext cx="406400" cy="304271"/>
          </a:xfrm>
          <a:prstGeom prst="rect">
            <a:avLst/>
          </a:prstGeom>
        </p:spPr>
        <p:txBody>
          <a:bodyPr vert="horz" lIns="91296" tIns="45648" rIns="91296" bIns="45648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3764985"/>
            <a:ext cx="5757333" cy="1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5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</p:sldLayoutIdLst>
  <p:txStyles>
    <p:titleStyle>
      <a:lvl1pPr algn="l" rtl="0" eaLnBrk="1" latinLnBrk="0" hangingPunct="1">
        <a:spcBef>
          <a:spcPct val="0"/>
        </a:spcBef>
        <a:buNone/>
        <a:defRPr kumimoji="0" sz="4000" b="0" kern="1200">
          <a:solidFill>
            <a:srgbClr val="F4792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365176" indent="-255624" algn="l" rtl="0" eaLnBrk="1" latinLnBrk="0" hangingPunct="1">
        <a:spcBef>
          <a:spcPts val="400"/>
        </a:spcBef>
        <a:spcAft>
          <a:spcPts val="0"/>
        </a:spcAft>
        <a:buClr>
          <a:srgbClr val="F47920"/>
        </a:buClr>
        <a:buSzPct val="68000"/>
        <a:buFont typeface="Wingdings 3"/>
        <a:buChar char=""/>
        <a:defRPr kumimoji="0" sz="2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0800" indent="-228235" algn="l" rtl="0" eaLnBrk="1" latinLnBrk="0" hangingPunct="1">
        <a:spcBef>
          <a:spcPts val="324"/>
        </a:spcBef>
        <a:buClr>
          <a:srgbClr val="F47920"/>
        </a:buClr>
        <a:buFont typeface="Verdana"/>
        <a:buChar char="◦"/>
        <a:defRPr kumimoji="0" sz="2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8167" indent="-228235" algn="l" rtl="0" eaLnBrk="1" latinLnBrk="0" hangingPunct="1">
        <a:spcBef>
          <a:spcPts val="350"/>
        </a:spcBef>
        <a:buClr>
          <a:srgbClr val="F47920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41177" indent="-228235" algn="l" rtl="0" eaLnBrk="1" latinLnBrk="0" hangingPunct="1">
        <a:spcBef>
          <a:spcPts val="350"/>
        </a:spcBef>
        <a:buClr>
          <a:srgbClr val="F47920"/>
        </a:buClr>
        <a:buFont typeface="Wingdings 2"/>
        <a:buChar char=""/>
        <a:defRPr kumimoji="0"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69414" indent="-228235" algn="l" rtl="0" eaLnBrk="1" latinLnBrk="0" hangingPunct="1">
        <a:spcBef>
          <a:spcPts val="350"/>
        </a:spcBef>
        <a:buClr>
          <a:srgbClr val="F47920"/>
        </a:buClr>
        <a:buFont typeface="Wingdings 2"/>
        <a:buChar char=""/>
        <a:defRPr kumimoji="0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97648" indent="-228235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5885" indent="-228235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4120" indent="-228235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2355" indent="-228235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4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2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94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58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23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88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52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1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hteck 6"/>
          <p:cNvSpPr>
            <a:spLocks noChangeArrowheads="1"/>
          </p:cNvSpPr>
          <p:nvPr/>
        </p:nvSpPr>
        <p:spPr bwMode="auto">
          <a:xfrm>
            <a:off x="508000" y="0"/>
            <a:ext cx="9144000" cy="4991100"/>
          </a:xfrm>
          <a:prstGeom prst="rect">
            <a:avLst/>
          </a:prstGeom>
          <a:solidFill>
            <a:schemeClr val="bg1"/>
          </a:solidFill>
          <a:ln w="25400" algn="ctr">
            <a:noFill/>
            <a:round/>
            <a:headEnd/>
            <a:tailEnd/>
          </a:ln>
        </p:spPr>
        <p:txBody>
          <a:bodyPr/>
          <a:lstStyle/>
          <a:p>
            <a:pPr algn="ctr" defTabSz="914400"/>
            <a:endParaRPr lang="en-US" sz="4400" dirty="0">
              <a:solidFill>
                <a:srgbClr val="000000"/>
              </a:solidFill>
              <a:latin typeface="Arial" charset="0"/>
              <a:ea typeface="ヒラギノ角ゴ ProN W3"/>
              <a:cs typeface="Arial" charset="0"/>
              <a:sym typeface="Gill Sans"/>
            </a:endParaRPr>
          </a:p>
        </p:txBody>
      </p:sp>
      <p:pic>
        <p:nvPicPr>
          <p:cNvPr id="20275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21"/>
            <a:ext cx="10160000" cy="571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72859" y="769268"/>
            <a:ext cx="61223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5000" dirty="0">
                <a:solidFill>
                  <a:srgbClr val="FFFFFF"/>
                </a:solidFill>
                <a:latin typeface="Arial"/>
                <a:cs typeface="Arial"/>
              </a:rPr>
              <a:t>Compensation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17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24" y="-10878"/>
            <a:ext cx="5502791" cy="5725878"/>
          </a:xfrm>
          <a:prstGeom prst="rect">
            <a:avLst/>
          </a:prstGeom>
        </p:spPr>
      </p:pic>
      <p:sp>
        <p:nvSpPr>
          <p:cNvPr id="40" name="Rechteck 1"/>
          <p:cNvSpPr/>
          <p:nvPr/>
        </p:nvSpPr>
        <p:spPr>
          <a:xfrm>
            <a:off x="571837" y="3046221"/>
            <a:ext cx="3285067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algn="ctr" defTabSz="457192"/>
            <a:r>
              <a:rPr lang="en-US" sz="2400" dirty="0">
                <a:latin typeface="Arial"/>
                <a:cs typeface="Arial"/>
              </a:rPr>
              <a:t>TWO Sales Per Month</a:t>
            </a:r>
          </a:p>
        </p:txBody>
      </p:sp>
      <p:sp>
        <p:nvSpPr>
          <p:cNvPr id="2" name="Rechteck 1"/>
          <p:cNvSpPr/>
          <p:nvPr/>
        </p:nvSpPr>
        <p:spPr>
          <a:xfrm>
            <a:off x="603428" y="1355161"/>
            <a:ext cx="3285067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marL="228596" indent="-228596" algn="ctr" defTabSz="457192"/>
            <a:r>
              <a:rPr lang="en-US" sz="2400" dirty="0">
                <a:latin typeface="Arial"/>
                <a:cs typeface="Arial"/>
              </a:rPr>
              <a:t>ONE Sale Per Month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3" name="Rechteck 1"/>
          <p:cNvSpPr/>
          <p:nvPr/>
        </p:nvSpPr>
        <p:spPr>
          <a:xfrm>
            <a:off x="603428" y="1994874"/>
            <a:ext cx="3285067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marL="228596" indent="-228596" algn="ctr" defTabSz="457192"/>
            <a:r>
              <a:rPr lang="en-US" sz="2400" b="1" dirty="0">
                <a:solidFill>
                  <a:srgbClr val="F47920"/>
                </a:solidFill>
                <a:latin typeface="Arial"/>
                <a:cs typeface="Arial"/>
              </a:rPr>
              <a:t>$1,500/ Month</a:t>
            </a:r>
          </a:p>
        </p:txBody>
      </p:sp>
      <p:sp>
        <p:nvSpPr>
          <p:cNvPr id="13" name="Rechteck 1"/>
          <p:cNvSpPr/>
          <p:nvPr/>
        </p:nvSpPr>
        <p:spPr>
          <a:xfrm>
            <a:off x="571836" y="3731653"/>
            <a:ext cx="3285067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marL="228596" indent="-228596" algn="ctr" defTabSz="457192"/>
            <a:r>
              <a:rPr lang="en-US" sz="2400" b="1" dirty="0">
                <a:solidFill>
                  <a:srgbClr val="F47920"/>
                </a:solidFill>
                <a:latin typeface="Arial"/>
                <a:cs typeface="Arial"/>
              </a:rPr>
              <a:t>$3,000/ Month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3611" y="4686031"/>
            <a:ext cx="4172333" cy="707884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This example is based on IBD Senior commission on Pro sales. This is an example of income only. Actual Earnings will be based on individual effort and circumstances.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BEMER Compensation Plan document.</a:t>
            </a:r>
            <a:endParaRPr lang="de-AT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20" y="3750628"/>
            <a:ext cx="5815608" cy="1975251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03611" y="344066"/>
            <a:ext cx="4253313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3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 Sales Example</a:t>
            </a:r>
          </a:p>
        </p:txBody>
      </p:sp>
    </p:spTree>
    <p:extLst>
      <p:ext uri="{BB962C8B-B14F-4D97-AF65-F5344CB8AC3E}">
        <p14:creationId xmlns:p14="http://schemas.microsoft.com/office/powerpoint/2010/main" val="3756572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/>
      <p:bldP spid="53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6137085" y="256853"/>
            <a:ext cx="819641" cy="1232496"/>
            <a:chOff x="5470051" y="383365"/>
            <a:chExt cx="1087659" cy="1635516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051" y="383365"/>
              <a:ext cx="1087659" cy="1635516"/>
            </a:xfrm>
            <a:prstGeom prst="rect">
              <a:avLst/>
            </a:prstGeom>
          </p:spPr>
        </p:pic>
        <p:sp>
          <p:nvSpPr>
            <p:cNvPr id="77" name="Rounded Rectangle 76"/>
            <p:cNvSpPr/>
            <p:nvPr/>
          </p:nvSpPr>
          <p:spPr>
            <a:xfrm>
              <a:off x="5778743" y="691212"/>
              <a:ext cx="470060" cy="668637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8" name="CustomShape 1"/>
            <p:cNvSpPr>
              <a:spLocks noChangeArrowheads="1"/>
            </p:cNvSpPr>
            <p:nvPr/>
          </p:nvSpPr>
          <p:spPr bwMode="auto">
            <a:xfrm>
              <a:off x="5850752" y="904456"/>
              <a:ext cx="326258" cy="446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363291" y="4720992"/>
            <a:ext cx="2736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2"/>
            <a:r>
              <a:rPr lang="en-US" sz="1200" dirty="0"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56" name="CustomShape 1"/>
          <p:cNvSpPr>
            <a:spLocks noChangeArrowheads="1"/>
          </p:cNvSpPr>
          <p:nvPr/>
        </p:nvSpPr>
        <p:spPr bwMode="auto">
          <a:xfrm>
            <a:off x="518241" y="1048152"/>
            <a:ext cx="3830778" cy="95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latin typeface="Arial"/>
                <a:cs typeface="Arial"/>
              </a:rPr>
            </a:br>
            <a:r>
              <a:rPr lang="de-DE" sz="2000" b="1" dirty="0">
                <a:latin typeface="Arial"/>
                <a:cs typeface="Arial"/>
              </a:rPr>
              <a:t>When Your Personally Enrolled Distributor Makes 4 Sales</a:t>
            </a:r>
          </a:p>
        </p:txBody>
      </p:sp>
      <p:sp>
        <p:nvSpPr>
          <p:cNvPr id="57" name="CustomShape 1"/>
          <p:cNvSpPr>
            <a:spLocks noChangeArrowheads="1"/>
          </p:cNvSpPr>
          <p:nvPr/>
        </p:nvSpPr>
        <p:spPr bwMode="auto">
          <a:xfrm>
            <a:off x="519385" y="2344434"/>
            <a:ext cx="3031278" cy="204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lnSpc>
                <a:spcPct val="150000"/>
              </a:lnSpc>
            </a:pPr>
            <a:r>
              <a:rPr lang="de-DE" sz="1600" b="1">
                <a:latin typeface="Arial"/>
                <a:cs typeface="Arial"/>
              </a:rPr>
              <a:t> </a:t>
            </a:r>
            <a:br>
              <a:rPr lang="de-DE" sz="1600" b="1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Personal Sale: 	= </a:t>
            </a:r>
            <a:r>
              <a:rPr lang="de-DE" b="1">
                <a:latin typeface="Arial"/>
                <a:cs typeface="Arial"/>
              </a:rPr>
              <a:t>$1,500</a:t>
            </a:r>
          </a:p>
          <a:p>
            <a:pPr>
              <a:lnSpc>
                <a:spcPct val="150000"/>
              </a:lnSpc>
            </a:pPr>
            <a:endParaRPr lang="de-DE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>
                <a:latin typeface="Arial"/>
                <a:cs typeface="Arial"/>
              </a:rPr>
              <a:t>1st Tier Jr Sales: </a:t>
            </a:r>
          </a:p>
          <a:p>
            <a:pPr>
              <a:lnSpc>
                <a:spcPct val="150000"/>
              </a:lnSpc>
            </a:pPr>
            <a:r>
              <a:rPr lang="de-DE" u="sng">
                <a:latin typeface="Arial"/>
                <a:cs typeface="Arial"/>
              </a:rPr>
              <a:t>$480 X 4         	= </a:t>
            </a:r>
            <a:r>
              <a:rPr lang="de-DE" b="1" u="sng">
                <a:latin typeface="Arial"/>
                <a:cs typeface="Arial"/>
              </a:rPr>
              <a:t>$1,920</a:t>
            </a:r>
          </a:p>
          <a:p>
            <a:pPr>
              <a:lnSpc>
                <a:spcPct val="150000"/>
              </a:lnSpc>
            </a:pPr>
            <a:r>
              <a:rPr lang="de-DE" b="1">
                <a:latin typeface="Arial"/>
                <a:cs typeface="Arial"/>
              </a:rPr>
              <a:t>Total              	</a:t>
            </a:r>
            <a:r>
              <a:rPr lang="de-DE" b="1">
                <a:solidFill>
                  <a:srgbClr val="FF6600"/>
                </a:solidFill>
                <a:latin typeface="Arial"/>
                <a:cs typeface="Arial"/>
              </a:rPr>
              <a:t>= $3,420*</a:t>
            </a:r>
            <a:endParaRPr lang="de-DE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1808" y="5049680"/>
            <a:ext cx="6700653" cy="400108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example of income only. Actual Earnings will be based on individual effort and circumstances. </a:t>
            </a:r>
            <a:b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refer to the BEMER Compensation Plan document.</a:t>
            </a:r>
            <a:endParaRPr lang="de-AT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991436" y="2312725"/>
            <a:ext cx="858811" cy="7625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0" name="Group 89"/>
          <p:cNvGrpSpPr/>
          <p:nvPr/>
        </p:nvGrpSpPr>
        <p:grpSpPr>
          <a:xfrm>
            <a:off x="5519480" y="3262641"/>
            <a:ext cx="831767" cy="1210325"/>
            <a:chOff x="4079483" y="928234"/>
            <a:chExt cx="1004450" cy="1461601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483" y="928234"/>
              <a:ext cx="1004450" cy="1461601"/>
            </a:xfrm>
            <a:prstGeom prst="rect">
              <a:avLst/>
            </a:prstGeom>
          </p:spPr>
        </p:pic>
        <p:sp>
          <p:nvSpPr>
            <p:cNvPr id="92" name="Rounded Rectangle 91"/>
            <p:cNvSpPr/>
            <p:nvPr/>
          </p:nvSpPr>
          <p:spPr>
            <a:xfrm>
              <a:off x="4351052" y="1201357"/>
              <a:ext cx="470061" cy="613994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CustomShape 1"/>
            <p:cNvSpPr>
              <a:spLocks noChangeArrowheads="1"/>
            </p:cNvSpPr>
            <p:nvPr/>
          </p:nvSpPr>
          <p:spPr bwMode="auto">
            <a:xfrm>
              <a:off x="4447405" y="1536937"/>
              <a:ext cx="268610" cy="21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280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>
            <a:off x="5986123" y="2560023"/>
            <a:ext cx="192504" cy="5447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>
            <a:off x="6909674" y="2560023"/>
            <a:ext cx="156048" cy="5447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" name="Group 1"/>
          <p:cNvGrpSpPr/>
          <p:nvPr/>
        </p:nvGrpSpPr>
        <p:grpSpPr>
          <a:xfrm>
            <a:off x="7575520" y="3262642"/>
            <a:ext cx="1066815" cy="1539075"/>
            <a:chOff x="4085660" y="3087336"/>
            <a:chExt cx="1066815" cy="1539075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07" y="3087336"/>
              <a:ext cx="802919" cy="1207352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4470783" y="3305396"/>
              <a:ext cx="389249" cy="508437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CustomShape 1"/>
            <p:cNvSpPr>
              <a:spLocks noChangeArrowheads="1"/>
            </p:cNvSpPr>
            <p:nvPr/>
          </p:nvSpPr>
          <p:spPr bwMode="auto">
            <a:xfrm>
              <a:off x="4554190" y="3426155"/>
              <a:ext cx="222431" cy="354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2800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39" name="CustomShape 1"/>
            <p:cNvSpPr>
              <a:spLocks noChangeArrowheads="1"/>
            </p:cNvSpPr>
            <p:nvPr/>
          </p:nvSpPr>
          <p:spPr bwMode="auto">
            <a:xfrm>
              <a:off x="4085660" y="4356155"/>
              <a:ext cx="1066815" cy="270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1400">
                  <a:latin typeface="Arial" panose="020B0604020202020204" pitchFamily="34" charset="0"/>
                  <a:cs typeface="Arial" panose="020B0604020202020204" pitchFamily="34" charset="0"/>
                </a:rPr>
                <a:t>Customer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9576" y="3271587"/>
            <a:ext cx="829725" cy="1207353"/>
            <a:chOff x="6151575" y="2997216"/>
            <a:chExt cx="829725" cy="1207353"/>
          </a:xfrm>
        </p:grpSpPr>
        <p:grpSp>
          <p:nvGrpSpPr>
            <p:cNvPr id="95" name="Group 94"/>
            <p:cNvGrpSpPr/>
            <p:nvPr/>
          </p:nvGrpSpPr>
          <p:grpSpPr>
            <a:xfrm>
              <a:off x="6151575" y="2997216"/>
              <a:ext cx="829725" cy="1207353"/>
              <a:chOff x="4146083" y="934557"/>
              <a:chExt cx="1001984" cy="1458011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083" y="934557"/>
                <a:ext cx="1001984" cy="1458011"/>
              </a:xfrm>
              <a:prstGeom prst="rect">
                <a:avLst/>
              </a:prstGeom>
            </p:spPr>
          </p:pic>
          <p:sp>
            <p:nvSpPr>
              <p:cNvPr id="97" name="Rounded Rectangle 96"/>
              <p:cNvSpPr/>
              <p:nvPr/>
            </p:nvSpPr>
            <p:spPr>
              <a:xfrm>
                <a:off x="4412043" y="1219942"/>
                <a:ext cx="470061" cy="613993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45" name="CustomShape 1"/>
            <p:cNvSpPr>
              <a:spLocks noChangeArrowheads="1"/>
            </p:cNvSpPr>
            <p:nvPr/>
          </p:nvSpPr>
          <p:spPr bwMode="auto">
            <a:xfrm>
              <a:off x="6445922" y="3528515"/>
              <a:ext cx="222431" cy="174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280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87912" y="2330727"/>
            <a:ext cx="1777984" cy="2458852"/>
            <a:chOff x="3779912" y="2077440"/>
            <a:chExt cx="1777984" cy="2458852"/>
          </a:xfrm>
        </p:grpSpPr>
        <p:grpSp>
          <p:nvGrpSpPr>
            <p:cNvPr id="14" name="Group 13"/>
            <p:cNvGrpSpPr/>
            <p:nvPr/>
          </p:nvGrpSpPr>
          <p:grpSpPr>
            <a:xfrm>
              <a:off x="3953459" y="2077440"/>
              <a:ext cx="1604437" cy="2127129"/>
              <a:chOff x="3953459" y="2077440"/>
              <a:chExt cx="1604437" cy="2127129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H="1">
                <a:off x="4623500" y="2077440"/>
                <a:ext cx="934396" cy="79208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3953459" y="2997217"/>
                <a:ext cx="802919" cy="1207352"/>
                <a:chOff x="3953459" y="2997217"/>
                <a:chExt cx="802919" cy="1207352"/>
              </a:xfrm>
            </p:grpSpPr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3459" y="2997217"/>
                  <a:ext cx="802919" cy="1207352"/>
                </a:xfrm>
                <a:prstGeom prst="rect">
                  <a:avLst/>
                </a:prstGeom>
              </p:spPr>
            </p:pic>
            <p:sp>
              <p:nvSpPr>
                <p:cNvPr id="47" name="Rounded Rectangle 46"/>
                <p:cNvSpPr/>
                <p:nvPr/>
              </p:nvSpPr>
              <p:spPr>
                <a:xfrm>
                  <a:off x="4165035" y="3215277"/>
                  <a:ext cx="389249" cy="50843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8" name="CustomShape 1"/>
                <p:cNvSpPr>
                  <a:spLocks noChangeArrowheads="1"/>
                </p:cNvSpPr>
                <p:nvPr/>
              </p:nvSpPr>
              <p:spPr bwMode="auto">
                <a:xfrm>
                  <a:off x="4229844" y="3331511"/>
                  <a:ext cx="222431" cy="3546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28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  <p:sp>
          <p:nvSpPr>
            <p:cNvPr id="49" name="CustomShape 1"/>
            <p:cNvSpPr>
              <a:spLocks noChangeArrowheads="1"/>
            </p:cNvSpPr>
            <p:nvPr/>
          </p:nvSpPr>
          <p:spPr bwMode="auto">
            <a:xfrm>
              <a:off x="3779912" y="4266036"/>
              <a:ext cx="1066815" cy="270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1400">
                  <a:latin typeface="Arial" panose="020B0604020202020204" pitchFamily="34" charset="0"/>
                  <a:cs typeface="Arial" panose="020B0604020202020204" pitchFamily="34" charset="0"/>
                </a:rPr>
                <a:t>Customer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87675" y="1610397"/>
            <a:ext cx="924781" cy="1345671"/>
            <a:chOff x="5579674" y="1357109"/>
            <a:chExt cx="924781" cy="1345671"/>
          </a:xfrm>
        </p:grpSpPr>
        <p:grpSp>
          <p:nvGrpSpPr>
            <p:cNvPr id="9" name="Group 8"/>
            <p:cNvGrpSpPr/>
            <p:nvPr/>
          </p:nvGrpSpPr>
          <p:grpSpPr>
            <a:xfrm>
              <a:off x="5579674" y="1357109"/>
              <a:ext cx="924781" cy="1345671"/>
              <a:chOff x="4068615" y="914215"/>
              <a:chExt cx="1123970" cy="163551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615" y="914215"/>
                <a:ext cx="1123970" cy="1635516"/>
              </a:xfrm>
              <a:prstGeom prst="rect">
                <a:avLst/>
              </a:prstGeom>
            </p:spPr>
          </p:pic>
          <p:sp>
            <p:nvSpPr>
              <p:cNvPr id="58" name="Rounded Rectangle 57"/>
              <p:cNvSpPr/>
              <p:nvPr/>
            </p:nvSpPr>
            <p:spPr>
              <a:xfrm>
                <a:off x="4392933" y="1277785"/>
                <a:ext cx="470061" cy="617950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9" name="CustomShape 1"/>
              <p:cNvSpPr>
                <a:spLocks noChangeArrowheads="1"/>
              </p:cNvSpPr>
              <p:nvPr/>
            </p:nvSpPr>
            <p:spPr bwMode="auto">
              <a:xfrm>
                <a:off x="4472980" y="1351729"/>
                <a:ext cx="346269" cy="218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1100" b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IBD</a:t>
                </a:r>
              </a:p>
            </p:txBody>
          </p:sp>
          <p:sp>
            <p:nvSpPr>
              <p:cNvPr id="60" name="CustomShape 1"/>
              <p:cNvSpPr>
                <a:spLocks noChangeArrowheads="1"/>
              </p:cNvSpPr>
              <p:nvPr/>
            </p:nvSpPr>
            <p:spPr bwMode="auto">
              <a:xfrm>
                <a:off x="4489288" y="1615225"/>
                <a:ext cx="268610" cy="211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846516" y="1656248"/>
              <a:ext cx="386757" cy="508437"/>
              <a:chOff x="5846516" y="1656248"/>
              <a:chExt cx="386757" cy="508437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846516" y="1656248"/>
                <a:ext cx="386757" cy="50843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0" name="CustomShape 1"/>
              <p:cNvSpPr>
                <a:spLocks noChangeArrowheads="1"/>
              </p:cNvSpPr>
              <p:nvPr/>
            </p:nvSpPr>
            <p:spPr bwMode="auto">
              <a:xfrm>
                <a:off x="5912378" y="1704975"/>
                <a:ext cx="222431" cy="407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28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</a:p>
            </p:txBody>
          </p:sp>
        </p:grpSp>
      </p:grpSp>
      <p:sp>
        <p:nvSpPr>
          <p:cNvPr id="55" name="Rounded Rectangle 54"/>
          <p:cNvSpPr/>
          <p:nvPr/>
        </p:nvSpPr>
        <p:spPr>
          <a:xfrm>
            <a:off x="6262458" y="2494619"/>
            <a:ext cx="571030" cy="52212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1" name="CustomShape 1"/>
          <p:cNvSpPr>
            <a:spLocks noChangeArrowheads="1"/>
          </p:cNvSpPr>
          <p:nvPr/>
        </p:nvSpPr>
        <p:spPr bwMode="auto">
          <a:xfrm>
            <a:off x="6255111" y="2621124"/>
            <a:ext cx="578377" cy="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1200" b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$1,500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575944" y="3954563"/>
            <a:ext cx="571030" cy="52212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9" name="CustomShape 1"/>
          <p:cNvSpPr>
            <a:spLocks noChangeArrowheads="1"/>
          </p:cNvSpPr>
          <p:nvPr/>
        </p:nvSpPr>
        <p:spPr bwMode="auto">
          <a:xfrm>
            <a:off x="4578471" y="4105389"/>
            <a:ext cx="578377" cy="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12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$480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653521" y="3963483"/>
            <a:ext cx="571030" cy="52212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1" name="CustomShape 1"/>
          <p:cNvSpPr>
            <a:spLocks noChangeArrowheads="1"/>
          </p:cNvSpPr>
          <p:nvPr/>
        </p:nvSpPr>
        <p:spPr bwMode="auto">
          <a:xfrm>
            <a:off x="5646174" y="4118899"/>
            <a:ext cx="578377" cy="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1200" b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$480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6783296" y="3963483"/>
            <a:ext cx="571030" cy="52212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3" name="CustomShape 1"/>
          <p:cNvSpPr>
            <a:spLocks noChangeArrowheads="1"/>
          </p:cNvSpPr>
          <p:nvPr/>
        </p:nvSpPr>
        <p:spPr bwMode="auto">
          <a:xfrm>
            <a:off x="6775949" y="4118899"/>
            <a:ext cx="578377" cy="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1200" b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$480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7873425" y="3963483"/>
            <a:ext cx="571030" cy="52212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5" name="CustomShape 1"/>
          <p:cNvSpPr>
            <a:spLocks noChangeArrowheads="1"/>
          </p:cNvSpPr>
          <p:nvPr/>
        </p:nvSpPr>
        <p:spPr bwMode="auto">
          <a:xfrm>
            <a:off x="7866078" y="4118899"/>
            <a:ext cx="578377" cy="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1200" b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$480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56686" y="1892148"/>
            <a:ext cx="386757" cy="508437"/>
            <a:chOff x="8151718" y="856181"/>
            <a:chExt cx="386757" cy="508437"/>
          </a:xfrm>
        </p:grpSpPr>
        <p:sp>
          <p:nvSpPr>
            <p:cNvPr id="76" name="Rounded Rectangle 75"/>
            <p:cNvSpPr/>
            <p:nvPr/>
          </p:nvSpPr>
          <p:spPr>
            <a:xfrm>
              <a:off x="8151718" y="856181"/>
              <a:ext cx="386757" cy="508437"/>
            </a:xfrm>
            <a:prstGeom prst="round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3" name="CustomShape 1"/>
            <p:cNvSpPr>
              <a:spLocks noChangeArrowheads="1"/>
            </p:cNvSpPr>
            <p:nvPr/>
          </p:nvSpPr>
          <p:spPr bwMode="auto">
            <a:xfrm>
              <a:off x="8243136" y="929422"/>
              <a:ext cx="203919" cy="407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sp>
        <p:nvSpPr>
          <p:cNvPr id="79" name="CustomShape 1"/>
          <p:cNvSpPr>
            <a:spLocks noChangeArrowheads="1"/>
          </p:cNvSpPr>
          <p:nvPr/>
        </p:nvSpPr>
        <p:spPr bwMode="auto">
          <a:xfrm>
            <a:off x="6986665" y="609766"/>
            <a:ext cx="757631" cy="47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2000" b="1">
                <a:latin typeface="Arial"/>
                <a:cs typeface="Arial"/>
              </a:rPr>
              <a:t>You</a:t>
            </a:r>
            <a:endParaRPr lang="de-DE" sz="2000" b="1" dirty="0">
              <a:latin typeface="Arial"/>
              <a:cs typeface="Arial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403611" y="265212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Team Building</a:t>
            </a:r>
          </a:p>
        </p:txBody>
      </p:sp>
    </p:spTree>
    <p:extLst>
      <p:ext uri="{BB962C8B-B14F-4D97-AF65-F5344CB8AC3E}">
        <p14:creationId xmlns:p14="http://schemas.microsoft.com/office/powerpoint/2010/main" val="2579303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1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>
            <a:spLocks noChangeArrowheads="1"/>
          </p:cNvSpPr>
          <p:nvPr/>
        </p:nvSpPr>
        <p:spPr bwMode="auto">
          <a:xfrm>
            <a:off x="472719" y="913682"/>
            <a:ext cx="5774994" cy="6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2200" dirty="0">
                <a:latin typeface="Arial"/>
                <a:cs typeface="Arial"/>
              </a:rPr>
              <a:t>How to Qualify for Group Leader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8D8C47E-2999-4BD8-AEA0-4EF1A64CF925}"/>
              </a:ext>
            </a:extLst>
          </p:cNvPr>
          <p:cNvGrpSpPr/>
          <p:nvPr/>
        </p:nvGrpSpPr>
        <p:grpSpPr>
          <a:xfrm>
            <a:off x="530460" y="2135905"/>
            <a:ext cx="8870018" cy="3070116"/>
            <a:chOff x="530460" y="2142416"/>
            <a:chExt cx="8870018" cy="3070116"/>
          </a:xfrm>
        </p:grpSpPr>
        <p:grpSp>
          <p:nvGrpSpPr>
            <p:cNvPr id="67" name="Group 66"/>
            <p:cNvGrpSpPr/>
            <p:nvPr/>
          </p:nvGrpSpPr>
          <p:grpSpPr>
            <a:xfrm>
              <a:off x="530460" y="2142416"/>
              <a:ext cx="5328562" cy="3070116"/>
              <a:chOff x="500200" y="1897536"/>
              <a:chExt cx="5040560" cy="290418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00200" y="1897536"/>
                <a:ext cx="5040560" cy="2904180"/>
              </a:xfrm>
              <a:prstGeom prst="ellipse">
                <a:avLst/>
              </a:prstGeom>
              <a:solidFill>
                <a:srgbClr val="FF9B57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488789" y="4248179"/>
                <a:ext cx="1003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dirty="0">
                    <a:latin typeface="Arial"/>
                    <a:cs typeface="Arial"/>
                  </a:rPr>
                  <a:t>TIER 2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33447" y="2676301"/>
              <a:ext cx="4465493" cy="2286352"/>
              <a:chOff x="692216" y="2402565"/>
              <a:chExt cx="4224139" cy="2162778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692216" y="2402565"/>
                <a:ext cx="4224139" cy="2162778"/>
                <a:chOff x="1053203" y="2341047"/>
                <a:chExt cx="4224139" cy="2162778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3420" y="2341047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2579188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3301117"/>
                  <a:ext cx="279384" cy="420111"/>
                </a:xfrm>
                <a:prstGeom prst="rect">
                  <a:avLst/>
                </a:prstGeom>
              </p:spPr>
            </p:pic>
            <p:sp>
              <p:nvSpPr>
                <p:cNvPr id="10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210253" y="4027680"/>
                  <a:ext cx="71233" cy="560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endParaRPr lang="de-DE" sz="24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7958" y="3399827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3583" y="3549911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1517" y="408371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3203" y="294225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8556" y="3799496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9172" y="394045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940" y="3666947"/>
                  <a:ext cx="279384" cy="420111"/>
                </a:xfrm>
                <a:prstGeom prst="rect">
                  <a:avLst/>
                </a:prstGeom>
              </p:spPr>
            </p:pic>
          </p:grp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794" y="383771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9369" y="397400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032" y="4126407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728456" y="2998896"/>
              <a:ext cx="4672022" cy="1514788"/>
              <a:chOff x="4553617" y="2815489"/>
              <a:chExt cx="4353212" cy="1514788"/>
            </a:xfrm>
          </p:grpSpPr>
          <p:sp>
            <p:nvSpPr>
              <p:cNvPr id="165" name="Text Placeholder 3"/>
              <p:cNvSpPr txBox="1">
                <a:spLocks/>
              </p:cNvSpPr>
              <p:nvPr/>
            </p:nvSpPr>
            <p:spPr>
              <a:xfrm>
                <a:off x="5856598" y="2815489"/>
                <a:ext cx="3050231" cy="1514788"/>
              </a:xfrm>
              <a:prstGeom prst="rect">
                <a:avLst/>
              </a:prstGeom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1200"/>
                  </a:spcBef>
                  <a:buClr>
                    <a:srgbClr val="FF9900"/>
                  </a:buClr>
                  <a:buSzPct val="120000"/>
                  <a:buNone/>
                </a:pPr>
                <a:r>
                  <a:rPr lang="en-US" sz="2000" i="1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Plus</a:t>
                </a:r>
                <a:endParaRPr lang="en-US" sz="2000" b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</a:pPr>
                <a:r>
                  <a:rPr lang="en-US" sz="2000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Additional Junior/Senior</a:t>
                </a:r>
                <a:b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Distributors in Tier 1 &amp; 2 combined (</a:t>
                </a:r>
                <a:r>
                  <a:rPr lang="en-US" sz="2000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 Total</a:t>
                </a:r>
                <a: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cxnSp>
            <p:nvCxnSpPr>
              <p:cNvPr id="174" name="Straight Arrow Connector 173"/>
              <p:cNvCxnSpPr/>
              <p:nvPr/>
            </p:nvCxnSpPr>
            <p:spPr>
              <a:xfrm flipH="1">
                <a:off x="4553617" y="3217540"/>
                <a:ext cx="1313127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Straight Arrow Connector 179"/>
              <p:cNvCxnSpPr/>
              <p:nvPr/>
            </p:nvCxnSpPr>
            <p:spPr>
              <a:xfrm flipH="1">
                <a:off x="5069147" y="3619194"/>
                <a:ext cx="787454" cy="151635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71ECD2-A7FA-4940-8112-C4A8A7EC3818}"/>
              </a:ext>
            </a:extLst>
          </p:cNvPr>
          <p:cNvGrpSpPr/>
          <p:nvPr/>
        </p:nvGrpSpPr>
        <p:grpSpPr>
          <a:xfrm>
            <a:off x="1393438" y="1819218"/>
            <a:ext cx="7096416" cy="2547875"/>
            <a:chOff x="1393438" y="1819218"/>
            <a:chExt cx="7096416" cy="25478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CA107159-F9DD-4A98-B1D0-4F7A921E773C}"/>
                </a:ext>
              </a:extLst>
            </p:cNvPr>
            <p:cNvGrpSpPr/>
            <p:nvPr/>
          </p:nvGrpSpPr>
          <p:grpSpPr>
            <a:xfrm>
              <a:off x="1393438" y="2009531"/>
              <a:ext cx="3640825" cy="2357562"/>
              <a:chOff x="1393438" y="2009531"/>
              <a:chExt cx="3640825" cy="235756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93438" y="2235668"/>
                <a:ext cx="3640825" cy="2131425"/>
              </a:xfrm>
              <a:prstGeom prst="ellipse">
                <a:avLst/>
              </a:prstGeom>
              <a:solidFill>
                <a:srgbClr val="FFB989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687517" y="3081107"/>
                <a:ext cx="1060453" cy="390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>
                    <a:latin typeface="Arial"/>
                    <a:cs typeface="Arial"/>
                  </a:rPr>
                  <a:t>TIER 1</a:t>
                </a: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016" y="3537841"/>
                <a:ext cx="603921" cy="74377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5320" y="2472129"/>
                <a:ext cx="603921" cy="743776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8133" y="3343302"/>
                <a:ext cx="603921" cy="743776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5686" y="3342405"/>
                <a:ext cx="603921" cy="743776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3442" y="2472129"/>
                <a:ext cx="603921" cy="743776"/>
              </a:xfrm>
              <a:prstGeom prst="rect">
                <a:avLst/>
              </a:prstGeom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2175686" y="2930936"/>
                <a:ext cx="266267" cy="267987"/>
                <a:chOff x="3954801" y="2315584"/>
                <a:chExt cx="251876" cy="253503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3963105" y="2315584"/>
                  <a:ext cx="233916" cy="23921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86" name="CustomShape 1"/>
                <p:cNvSpPr>
                  <a:spLocks noChangeArrowheads="1"/>
                </p:cNvSpPr>
                <p:nvPr/>
              </p:nvSpPr>
              <p:spPr bwMode="auto">
                <a:xfrm>
                  <a:off x="3954801" y="2371150"/>
                  <a:ext cx="251876" cy="197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2797993" y="2009531"/>
                <a:ext cx="882982" cy="879423"/>
                <a:chOff x="2409814" y="1537496"/>
                <a:chExt cx="1257487" cy="1252418"/>
              </a:xfrm>
            </p:grpSpPr>
            <p:sp>
              <p:nvSpPr>
                <p:cNvPr id="121" name="Ellipse 12"/>
                <p:cNvSpPr/>
                <p:nvPr/>
              </p:nvSpPr>
              <p:spPr bwMode="auto">
                <a:xfrm rot="1376839">
                  <a:off x="2409814" y="1537496"/>
                  <a:ext cx="1257487" cy="1252418"/>
                </a:xfrm>
                <a:prstGeom prst="ellipse">
                  <a:avLst/>
                </a:prstGeom>
                <a:solidFill>
                  <a:srgbClr val="FF9B57"/>
                </a:solidFill>
                <a:ln w="381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AT" kern="0" dirty="0">
                    <a:solidFill>
                      <a:srgbClr val="FF6600"/>
                    </a:solidFill>
                    <a:latin typeface="Open Sans" panose="020B0606030504020204" pitchFamily="34" charset="0"/>
                  </a:endParaRPr>
                </a:p>
              </p:txBody>
            </p:sp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rgbClr val="282828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9870" y="1635811"/>
                  <a:ext cx="917375" cy="100154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535" y="3021558"/>
                <a:ext cx="490794" cy="604451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CACA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2464" y="3248990"/>
                <a:ext cx="433776" cy="534229"/>
              </a:xfrm>
              <a:prstGeom prst="rect">
                <a:avLst/>
              </a:prstGeom>
            </p:spPr>
          </p:pic>
          <p:grpSp>
            <p:nvGrpSpPr>
              <p:cNvPr id="133" name="Group 132"/>
              <p:cNvGrpSpPr/>
              <p:nvPr/>
            </p:nvGrpSpPr>
            <p:grpSpPr>
              <a:xfrm>
                <a:off x="4015196" y="2915833"/>
                <a:ext cx="266267" cy="267987"/>
                <a:chOff x="3954801" y="2315584"/>
                <a:chExt cx="251876" cy="253503"/>
              </a:xfrm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3963105" y="2315584"/>
                  <a:ext cx="233916" cy="23921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36" name="CustomShape 1"/>
                <p:cNvSpPr>
                  <a:spLocks noChangeArrowheads="1"/>
                </p:cNvSpPr>
                <p:nvPr/>
              </p:nvSpPr>
              <p:spPr bwMode="auto">
                <a:xfrm>
                  <a:off x="3954801" y="2371150"/>
                  <a:ext cx="251876" cy="197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3866960" y="3787927"/>
                <a:ext cx="266267" cy="267987"/>
                <a:chOff x="3954801" y="2315584"/>
                <a:chExt cx="251876" cy="253503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3963105" y="2315584"/>
                  <a:ext cx="233916" cy="23921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39" name="CustomShape 1"/>
                <p:cNvSpPr>
                  <a:spLocks noChangeArrowheads="1"/>
                </p:cNvSpPr>
                <p:nvPr/>
              </p:nvSpPr>
              <p:spPr bwMode="auto">
                <a:xfrm>
                  <a:off x="3954801" y="2371150"/>
                  <a:ext cx="251876" cy="197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093843" y="4008898"/>
                <a:ext cx="266267" cy="278307"/>
                <a:chOff x="3954801" y="2379696"/>
                <a:chExt cx="251876" cy="263265"/>
              </a:xfrm>
            </p:grpSpPr>
            <p:sp>
              <p:nvSpPr>
                <p:cNvPr id="141" name="Rounded Rectangle 140"/>
                <p:cNvSpPr/>
                <p:nvPr/>
              </p:nvSpPr>
              <p:spPr>
                <a:xfrm>
                  <a:off x="3963105" y="2379696"/>
                  <a:ext cx="233916" cy="23921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42" name="CustomShape 1"/>
                <p:cNvSpPr>
                  <a:spLocks noChangeArrowheads="1"/>
                </p:cNvSpPr>
                <p:nvPr/>
              </p:nvSpPr>
              <p:spPr bwMode="auto">
                <a:xfrm>
                  <a:off x="3954801" y="2445024"/>
                  <a:ext cx="251876" cy="197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2344513" y="3802710"/>
                <a:ext cx="266267" cy="267987"/>
                <a:chOff x="3954801" y="2315584"/>
                <a:chExt cx="251876" cy="253503"/>
              </a:xfrm>
            </p:grpSpPr>
            <p:sp>
              <p:nvSpPr>
                <p:cNvPr id="144" name="Rounded Rectangle 143"/>
                <p:cNvSpPr/>
                <p:nvPr/>
              </p:nvSpPr>
              <p:spPr>
                <a:xfrm>
                  <a:off x="3963105" y="2315584"/>
                  <a:ext cx="233916" cy="239217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45" name="CustomShape 1"/>
                <p:cNvSpPr>
                  <a:spLocks noChangeArrowheads="1"/>
                </p:cNvSpPr>
                <p:nvPr/>
              </p:nvSpPr>
              <p:spPr bwMode="auto">
                <a:xfrm>
                  <a:off x="3954801" y="2371150"/>
                  <a:ext cx="251876" cy="197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1658484" y="3381494"/>
                <a:ext cx="242177" cy="311179"/>
                <a:chOff x="5265554" y="3484380"/>
                <a:chExt cx="229088" cy="299122"/>
              </a:xfrm>
            </p:grpSpPr>
            <p:sp>
              <p:nvSpPr>
                <p:cNvPr id="148" name="Rounded Rectangle 147"/>
                <p:cNvSpPr/>
                <p:nvPr/>
              </p:nvSpPr>
              <p:spPr>
                <a:xfrm>
                  <a:off x="5287509" y="3531818"/>
                  <a:ext cx="207133" cy="207133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49" name="CustomShape 1"/>
                <p:cNvSpPr>
                  <a:spLocks noChangeArrowheads="1"/>
                </p:cNvSpPr>
                <p:nvPr/>
              </p:nvSpPr>
              <p:spPr bwMode="auto">
                <a:xfrm>
                  <a:off x="5265554" y="3484380"/>
                  <a:ext cx="222431" cy="299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</a:t>
                  </a: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481045" y="3534335"/>
                <a:ext cx="242177" cy="311179"/>
                <a:chOff x="5265554" y="3484379"/>
                <a:chExt cx="229088" cy="299122"/>
              </a:xfrm>
            </p:grpSpPr>
            <p:sp>
              <p:nvSpPr>
                <p:cNvPr id="152" name="Rounded Rectangle 151"/>
                <p:cNvSpPr/>
                <p:nvPr/>
              </p:nvSpPr>
              <p:spPr>
                <a:xfrm>
                  <a:off x="5287509" y="3531818"/>
                  <a:ext cx="207133" cy="207133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54" name="CustomShape 1"/>
                <p:cNvSpPr>
                  <a:spLocks noChangeArrowheads="1"/>
                </p:cNvSpPr>
                <p:nvPr/>
              </p:nvSpPr>
              <p:spPr bwMode="auto">
                <a:xfrm>
                  <a:off x="5265554" y="3484379"/>
                  <a:ext cx="222431" cy="299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</a:t>
                  </a: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4470776" y="1819218"/>
              <a:ext cx="4019078" cy="909800"/>
              <a:chOff x="4295938" y="1635811"/>
              <a:chExt cx="4019078" cy="909800"/>
            </a:xfrm>
          </p:grpSpPr>
          <p:sp>
            <p:nvSpPr>
              <p:cNvPr id="81" name="Text Placeholder 3"/>
              <p:cNvSpPr txBox="1">
                <a:spLocks/>
              </p:cNvSpPr>
              <p:nvPr/>
            </p:nvSpPr>
            <p:spPr>
              <a:xfrm>
                <a:off x="5866744" y="1635811"/>
                <a:ext cx="2448272" cy="732171"/>
              </a:xfrm>
              <a:prstGeom prst="rect">
                <a:avLst/>
              </a:prstGeom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</a:pPr>
                <a:r>
                  <a:rPr lang="en-US" sz="2000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000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 Tier </a:t>
                </a:r>
                <a:b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Distributors</a:t>
                </a:r>
              </a:p>
            </p:txBody>
          </p:sp>
          <p:cxnSp>
            <p:nvCxnSpPr>
              <p:cNvPr id="91" name="Elbow Connector 90"/>
              <p:cNvCxnSpPr/>
              <p:nvPr/>
            </p:nvCxnSpPr>
            <p:spPr>
              <a:xfrm rot="10800000" flipV="1">
                <a:off x="4295938" y="1958023"/>
                <a:ext cx="1441519" cy="587588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68" name="Title 1"/>
          <p:cNvSpPr txBox="1">
            <a:spLocks/>
          </p:cNvSpPr>
          <p:nvPr/>
        </p:nvSpPr>
        <p:spPr>
          <a:xfrm>
            <a:off x="1191568" y="333526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 Leader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1488" y="445715"/>
            <a:ext cx="72008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0" name="CustomShape 1"/>
          <p:cNvSpPr>
            <a:spLocks noChangeArrowheads="1"/>
          </p:cNvSpPr>
          <p:nvPr/>
        </p:nvSpPr>
        <p:spPr bwMode="auto">
          <a:xfrm>
            <a:off x="471489" y="580720"/>
            <a:ext cx="720080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rial"/>
                <a:cs typeface="Arial"/>
              </a:rPr>
              <a:t>GL</a:t>
            </a:r>
          </a:p>
        </p:txBody>
      </p:sp>
    </p:spTree>
    <p:extLst>
      <p:ext uri="{BB962C8B-B14F-4D97-AF65-F5344CB8AC3E}">
        <p14:creationId xmlns:p14="http://schemas.microsoft.com/office/powerpoint/2010/main" val="3561891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>
            <a:spLocks noChangeArrowheads="1"/>
          </p:cNvSpPr>
          <p:nvPr/>
        </p:nvSpPr>
        <p:spPr bwMode="auto">
          <a:xfrm>
            <a:off x="573485" y="252383"/>
            <a:ext cx="5257800" cy="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3200" dirty="0">
                <a:solidFill>
                  <a:schemeClr val="bg1"/>
                </a:solidFill>
                <a:latin typeface="Arial"/>
                <a:cs typeface="Arial"/>
              </a:rPr>
              <a:t>BEMER Compensation Plan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119560" y="4583536"/>
            <a:ext cx="28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</a:p>
        </p:txBody>
      </p:sp>
      <p:sp>
        <p:nvSpPr>
          <p:cNvPr id="41" name="Rechteck 6"/>
          <p:cNvSpPr/>
          <p:nvPr/>
        </p:nvSpPr>
        <p:spPr bwMode="auto">
          <a:xfrm>
            <a:off x="471488" y="3858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chemeClr val="bg1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57" name="Rechteck 16"/>
          <p:cNvSpPr/>
          <p:nvPr/>
        </p:nvSpPr>
        <p:spPr bwMode="auto">
          <a:xfrm>
            <a:off x="1636448" y="3854259"/>
            <a:ext cx="914399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rPr>
              <a:t>8% + </a:t>
            </a:r>
            <a:r>
              <a:rPr lang="de-DE" sz="1400" b="1" dirty="0">
                <a:latin typeface="Arial Narrow"/>
                <a:ea typeface="ヒラギノ角ゴ ProN W3" charset="-128"/>
                <a:cs typeface="Arial Narrow"/>
                <a:sym typeface="Gill Sans" charset="0"/>
              </a:rPr>
              <a:t>1.5%</a:t>
            </a:r>
          </a:p>
        </p:txBody>
      </p:sp>
      <p:sp>
        <p:nvSpPr>
          <p:cNvPr id="103" name="CustomShape 1"/>
          <p:cNvSpPr>
            <a:spLocks noChangeArrowheads="1"/>
          </p:cNvSpPr>
          <p:nvPr/>
        </p:nvSpPr>
        <p:spPr bwMode="auto">
          <a:xfrm>
            <a:off x="2655541" y="3821390"/>
            <a:ext cx="1979520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dirty="0">
                <a:latin typeface="Arial"/>
                <a:cs typeface="Arial"/>
              </a:rPr>
              <a:t>   </a:t>
            </a:r>
            <a:r>
              <a:rPr lang="de-DE" sz="1600" b="1" dirty="0">
                <a:latin typeface="Arial"/>
                <a:cs typeface="Arial"/>
              </a:rPr>
              <a:t>9.5% = $570</a:t>
            </a:r>
            <a:r>
              <a:rPr lang="de-DE" sz="1600" dirty="0">
                <a:latin typeface="Arial"/>
                <a:cs typeface="Arial"/>
              </a:rPr>
              <a:t>*</a:t>
            </a:r>
          </a:p>
        </p:txBody>
      </p:sp>
      <p:sp>
        <p:nvSpPr>
          <p:cNvPr id="42" name="Rechteck 6"/>
          <p:cNvSpPr/>
          <p:nvPr/>
        </p:nvSpPr>
        <p:spPr bwMode="auto">
          <a:xfrm>
            <a:off x="471488" y="4239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chemeClr val="bg1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60" name="Rechteck 16"/>
          <p:cNvSpPr/>
          <p:nvPr/>
        </p:nvSpPr>
        <p:spPr bwMode="auto">
          <a:xfrm>
            <a:off x="1636447" y="4235259"/>
            <a:ext cx="914399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 + </a:t>
            </a:r>
            <a:r>
              <a:rPr lang="de-DE" sz="1400" b="1" dirty="0">
                <a:latin typeface="Arial Narrow"/>
                <a:ea typeface="ヒラギノ角ゴ ProN W3" charset="-128"/>
                <a:cs typeface="Arial Narrow"/>
                <a:sym typeface="Gill Sans" charset="0"/>
              </a:rPr>
              <a:t>1.5%</a:t>
            </a:r>
          </a:p>
        </p:txBody>
      </p:sp>
      <p:sp>
        <p:nvSpPr>
          <p:cNvPr id="104" name="CustomShape 1"/>
          <p:cNvSpPr>
            <a:spLocks noChangeArrowheads="1"/>
          </p:cNvSpPr>
          <p:nvPr/>
        </p:nvSpPr>
        <p:spPr bwMode="auto">
          <a:xfrm>
            <a:off x="2655541" y="4216144"/>
            <a:ext cx="1979520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dirty="0">
                <a:latin typeface="Arial"/>
                <a:cs typeface="Arial"/>
              </a:rPr>
              <a:t>   </a:t>
            </a:r>
            <a:r>
              <a:rPr lang="de-DE" sz="1600" b="1" dirty="0">
                <a:latin typeface="Arial"/>
                <a:cs typeface="Arial"/>
              </a:rPr>
              <a:t>4.5% = $270</a:t>
            </a:r>
            <a:r>
              <a:rPr lang="de-DE" sz="1600" dirty="0">
                <a:latin typeface="Arial"/>
                <a:cs typeface="Arial"/>
              </a:rPr>
              <a:t>*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36447" y="1371217"/>
            <a:ext cx="914401" cy="1621559"/>
            <a:chOff x="1636447" y="1371217"/>
            <a:chExt cx="914401" cy="1621559"/>
          </a:xfrm>
        </p:grpSpPr>
        <p:sp>
          <p:nvSpPr>
            <p:cNvPr id="59" name="Rechteck 19"/>
            <p:cNvSpPr/>
            <p:nvPr/>
          </p:nvSpPr>
          <p:spPr bwMode="auto">
            <a:xfrm>
              <a:off x="1636447" y="2712732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GL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" name="Rechteck 6"/>
            <p:cNvSpPr/>
            <p:nvPr/>
          </p:nvSpPr>
          <p:spPr bwMode="auto">
            <a:xfrm>
              <a:off x="1636449" y="1371217"/>
              <a:ext cx="914399" cy="13415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de-DE" sz="6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  <a:p>
              <a:pPr algn="ctr" defTabSz="914400"/>
              <a:r>
                <a:rPr lang="de-DE" sz="1200" dirty="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5 Tier 1 Seniors.</a:t>
              </a:r>
            </a:p>
            <a:p>
              <a:pPr algn="ctr" defTabSz="914400"/>
              <a:r>
                <a:rPr lang="de-DE" sz="1200" dirty="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15 Add‘l</a:t>
              </a:r>
            </a:p>
            <a:p>
              <a:pPr algn="ctr" defTabSz="914400"/>
              <a:r>
                <a:rPr lang="de-DE" sz="1200" dirty="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Jr/Sr‘s</a:t>
              </a:r>
            </a:p>
            <a:p>
              <a:pPr algn="ctr" defTabSz="914400"/>
              <a:r>
                <a:rPr lang="de-DE" sz="1200" dirty="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within first</a:t>
              </a:r>
            </a:p>
            <a:p>
              <a:pPr algn="ctr" defTabSz="914400"/>
              <a:r>
                <a:rPr lang="de-DE" sz="1200" dirty="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2 Tiers</a:t>
              </a:r>
            </a:p>
          </p:txBody>
        </p:sp>
      </p:grpSp>
      <p:sp>
        <p:nvSpPr>
          <p:cNvPr id="40" name="Rechteck 6"/>
          <p:cNvSpPr/>
          <p:nvPr/>
        </p:nvSpPr>
        <p:spPr bwMode="auto">
          <a:xfrm>
            <a:off x="471488" y="3477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dirty="0">
                <a:solidFill>
                  <a:schemeClr val="bg1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</a:p>
        </p:txBody>
      </p:sp>
      <p:sp>
        <p:nvSpPr>
          <p:cNvPr id="58" name="Rechteck 18"/>
          <p:cNvSpPr/>
          <p:nvPr/>
        </p:nvSpPr>
        <p:spPr bwMode="auto">
          <a:xfrm>
            <a:off x="1636447" y="3473259"/>
            <a:ext cx="914400" cy="2889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chemeClr val="bg1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25% + </a:t>
            </a:r>
            <a:r>
              <a:rPr lang="de-DE" sz="1400" b="1" dirty="0">
                <a:solidFill>
                  <a:schemeClr val="bg1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1.5%</a:t>
            </a:r>
          </a:p>
        </p:txBody>
      </p:sp>
      <p:sp>
        <p:nvSpPr>
          <p:cNvPr id="102" name="CustomShape 1"/>
          <p:cNvSpPr>
            <a:spLocks noChangeArrowheads="1"/>
          </p:cNvSpPr>
          <p:nvPr/>
        </p:nvSpPr>
        <p:spPr bwMode="auto">
          <a:xfrm>
            <a:off x="2599672" y="3424056"/>
            <a:ext cx="2284605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dirty="0">
                <a:latin typeface="Arial"/>
                <a:cs typeface="Arial"/>
              </a:rPr>
              <a:t>  </a:t>
            </a:r>
            <a:r>
              <a:rPr lang="de-DE" sz="1600" b="1" dirty="0">
                <a:latin typeface="Arial"/>
                <a:cs typeface="Arial"/>
              </a:rPr>
              <a:t>26.5% = $1,590</a:t>
            </a:r>
            <a:r>
              <a:rPr lang="de-DE" sz="1600" dirty="0">
                <a:latin typeface="Arial"/>
                <a:cs typeface="Arial"/>
              </a:rPr>
              <a:t>*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14880" y="5080498"/>
            <a:ext cx="3714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92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106" name="Rechteck 6"/>
          <p:cNvSpPr/>
          <p:nvPr/>
        </p:nvSpPr>
        <p:spPr bwMode="auto">
          <a:xfrm>
            <a:off x="471488" y="4614432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>
                <a:solidFill>
                  <a:schemeClr val="bg1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3rd </a:t>
            </a:r>
            <a:r>
              <a:rPr lang="de-DE" sz="1400" smtClean="0">
                <a:solidFill>
                  <a:schemeClr val="bg1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Tier</a:t>
            </a:r>
            <a:endParaRPr lang="de-DE" sz="1400" dirty="0"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61" name="Rechteck 18"/>
          <p:cNvSpPr/>
          <p:nvPr/>
        </p:nvSpPr>
        <p:spPr bwMode="auto">
          <a:xfrm>
            <a:off x="1636447" y="4617732"/>
            <a:ext cx="914400" cy="288925"/>
          </a:xfrm>
          <a:prstGeom prst="rect">
            <a:avLst/>
          </a:prstGeom>
          <a:solidFill>
            <a:srgbClr val="EF801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b="1" dirty="0">
                <a:latin typeface="Arial Narrow"/>
                <a:ea typeface="ヒラギノ角ゴ ProN W3" charset="-128"/>
                <a:cs typeface="Arial Narrow"/>
                <a:sym typeface="Gill Sans" charset="0"/>
              </a:rPr>
              <a:t>1.5%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14610" y="4792209"/>
            <a:ext cx="358074" cy="442631"/>
            <a:chOff x="2179003" y="4775258"/>
            <a:chExt cx="358074" cy="442631"/>
          </a:xfrm>
        </p:grpSpPr>
        <p:sp>
          <p:nvSpPr>
            <p:cNvPr id="107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105" name="CustomShape 1"/>
          <p:cNvSpPr>
            <a:spLocks noChangeArrowheads="1"/>
          </p:cNvSpPr>
          <p:nvPr/>
        </p:nvSpPr>
        <p:spPr bwMode="auto">
          <a:xfrm>
            <a:off x="2655541" y="4605442"/>
            <a:ext cx="3576587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dirty="0">
                <a:latin typeface="Arial"/>
                <a:cs typeface="Arial"/>
              </a:rPr>
              <a:t>   </a:t>
            </a:r>
            <a:r>
              <a:rPr lang="de-DE" sz="1600" b="1" dirty="0">
                <a:latin typeface="Arial"/>
                <a:cs typeface="Arial"/>
              </a:rPr>
              <a:t>1.5% = $90</a:t>
            </a:r>
            <a:r>
              <a:rPr lang="de-DE" sz="1600" dirty="0">
                <a:latin typeface="Arial"/>
                <a:cs typeface="Arial"/>
              </a:rPr>
              <a:t>* 3rd Tier and Beyond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0301" y="2029525"/>
            <a:ext cx="5598011" cy="2459739"/>
            <a:chOff x="2290301" y="2029525"/>
            <a:chExt cx="5598011" cy="2459739"/>
          </a:xfrm>
        </p:grpSpPr>
        <p:cxnSp>
          <p:nvCxnSpPr>
            <p:cNvPr id="13" name="Elbow Connector 12"/>
            <p:cNvCxnSpPr/>
            <p:nvPr/>
          </p:nvCxnSpPr>
          <p:spPr>
            <a:xfrm rot="5400000">
              <a:off x="2284586" y="2392264"/>
              <a:ext cx="1066903" cy="1055473"/>
            </a:xfrm>
            <a:prstGeom prst="bentConnector3">
              <a:avLst>
                <a:gd name="adj1" fmla="val 66979"/>
              </a:avLst>
            </a:prstGeom>
            <a:noFill/>
            <a:ln w="254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" name="Group 10"/>
            <p:cNvGrpSpPr/>
            <p:nvPr/>
          </p:nvGrpSpPr>
          <p:grpSpPr>
            <a:xfrm>
              <a:off x="3118272" y="2029525"/>
              <a:ext cx="2156312" cy="487990"/>
              <a:chOff x="5881415" y="2225494"/>
              <a:chExt cx="2156312" cy="48799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881415" y="2225494"/>
                <a:ext cx="2137524" cy="471924"/>
              </a:xfrm>
              <a:prstGeom prst="rect">
                <a:avLst/>
              </a:prstGeom>
              <a:solidFill>
                <a:srgbClr val="F4792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22" name="Text Placeholder 3"/>
              <p:cNvSpPr txBox="1">
                <a:spLocks/>
              </p:cNvSpPr>
              <p:nvPr/>
            </p:nvSpPr>
            <p:spPr>
              <a:xfrm>
                <a:off x="5946824" y="2340394"/>
                <a:ext cx="2090903" cy="373090"/>
              </a:xfrm>
              <a:prstGeom prst="rect">
                <a:avLst/>
              </a:prstGeom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</a:pPr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+1.5% = $90</a:t>
                </a:r>
                <a:r>
                  <a:rPr lang="en-US" sz="2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endParaRPr lang="en-US" sz="20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Text Placeholder 3"/>
            <p:cNvSpPr txBox="1">
              <a:spLocks/>
            </p:cNvSpPr>
            <p:nvPr/>
          </p:nvSpPr>
          <p:spPr>
            <a:xfrm>
              <a:off x="4884277" y="3424057"/>
              <a:ext cx="3004035" cy="1065207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 Extra 1.5% = $90</a:t>
              </a:r>
              <a:r>
                <a:rPr lang="en-US" sz="1800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400" b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Infinity Commission </a:t>
              </a:r>
              <a:endPara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sz="1400" b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Sales in Your Entire Team Including Your Personal Sales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424F0D4-5BD8-42E5-9A62-49A350B84321}"/>
              </a:ext>
            </a:extLst>
          </p:cNvPr>
          <p:cNvGrpSpPr/>
          <p:nvPr/>
        </p:nvGrpSpPr>
        <p:grpSpPr>
          <a:xfrm>
            <a:off x="6588583" y="1332151"/>
            <a:ext cx="2811897" cy="1813381"/>
            <a:chOff x="6588583" y="1332151"/>
            <a:chExt cx="2811897" cy="1813381"/>
          </a:xfrm>
        </p:grpSpPr>
        <p:grpSp>
          <p:nvGrpSpPr>
            <p:cNvPr id="67" name="Group 66"/>
            <p:cNvGrpSpPr/>
            <p:nvPr/>
          </p:nvGrpSpPr>
          <p:grpSpPr>
            <a:xfrm>
              <a:off x="6588583" y="1332151"/>
              <a:ext cx="2152409" cy="471924"/>
              <a:chOff x="6409627" y="2295600"/>
              <a:chExt cx="2152409" cy="471924"/>
            </a:xfrm>
            <a:solidFill>
              <a:srgbClr val="F47920"/>
            </a:solidFill>
          </p:grpSpPr>
          <p:sp>
            <p:nvSpPr>
              <p:cNvPr id="69" name="Rectangle 68"/>
              <p:cNvSpPr/>
              <p:nvPr/>
            </p:nvSpPr>
            <p:spPr>
              <a:xfrm>
                <a:off x="6409627" y="2295600"/>
                <a:ext cx="2152409" cy="471924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1" name="Text Placeholder 3"/>
              <p:cNvSpPr txBox="1">
                <a:spLocks/>
              </p:cNvSpPr>
              <p:nvPr/>
            </p:nvSpPr>
            <p:spPr>
              <a:xfrm>
                <a:off x="6471133" y="2378887"/>
                <a:ext cx="2090903" cy="349089"/>
              </a:xfrm>
              <a:prstGeom prst="rect">
                <a:avLst/>
              </a:prstGeom>
              <a:grpFill/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</a:pPr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+2.0% = $120</a:t>
                </a:r>
                <a:r>
                  <a:rPr lang="en-US" sz="2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6588583" y="1955211"/>
              <a:ext cx="2811897" cy="1190321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 Extra 2% = $120</a:t>
              </a:r>
              <a:r>
                <a:rPr lang="en-US" sz="1800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400" b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Management Bonus</a:t>
              </a:r>
              <a:endParaRPr lang="en-US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sz="1400" b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IBDJ (Junior) Sales in Your Entire Team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53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Group Leader Compensation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49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2" grpId="0"/>
      <p:bldP spid="117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7423" y="1320739"/>
            <a:ext cx="6577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47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Bonus on Junior (IBDJ) Sales: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24" y="2281436"/>
            <a:ext cx="892265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Junior Distributor (IBDJ) must make 4 sales </a:t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(5,001 pts) to become a Senior Distributor. As such, each of</a:t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4 sales of each IBDJ is considered a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Sale.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Management Bonus is paid </a:t>
            </a:r>
            <a:r>
              <a:rPr lang="en-US" sz="24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Junior sales.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2% Management Bonus is paid to the first GL or </a:t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in the team.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1090" y="1409432"/>
            <a:ext cx="1085117" cy="473395"/>
            <a:chOff x="5881415" y="2240533"/>
            <a:chExt cx="2152412" cy="443222"/>
          </a:xfrm>
          <a:solidFill>
            <a:srgbClr val="F47920"/>
          </a:solidFill>
        </p:grpSpPr>
        <p:sp>
          <p:nvSpPr>
            <p:cNvPr id="8" name="Rectangle 7"/>
            <p:cNvSpPr/>
            <p:nvPr/>
          </p:nvSpPr>
          <p:spPr>
            <a:xfrm>
              <a:off x="5881415" y="2240533"/>
              <a:ext cx="2152410" cy="44184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 Placeholder 3"/>
            <p:cNvSpPr txBox="1">
              <a:spLocks/>
            </p:cNvSpPr>
            <p:nvPr/>
          </p:nvSpPr>
          <p:spPr>
            <a:xfrm>
              <a:off x="5942924" y="2334666"/>
              <a:ext cx="2090903" cy="349089"/>
            </a:xfrm>
            <a:prstGeom prst="rect">
              <a:avLst/>
            </a:prstGeom>
            <a:grpFill/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20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14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Management Bonus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037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6831825-C3D9-46CF-A7F0-5006F8D9D890}"/>
              </a:ext>
            </a:extLst>
          </p:cNvPr>
          <p:cNvGrpSpPr/>
          <p:nvPr/>
        </p:nvGrpSpPr>
        <p:grpSpPr>
          <a:xfrm>
            <a:off x="399480" y="1155392"/>
            <a:ext cx="4032448" cy="1769196"/>
            <a:chOff x="399480" y="1155392"/>
            <a:chExt cx="4032448" cy="1769196"/>
          </a:xfrm>
        </p:grpSpPr>
        <p:sp>
          <p:nvSpPr>
            <p:cNvPr id="5" name="Rectangle 4"/>
            <p:cNvSpPr/>
            <p:nvPr/>
          </p:nvSpPr>
          <p:spPr>
            <a:xfrm>
              <a:off x="399480" y="1155392"/>
              <a:ext cx="4032448" cy="1695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2035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Tier 1 Commission	8.0% = $480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Infinity Commission	1.5% = </a:t>
              </a:r>
              <a:r>
                <a:rPr lang="en-US" kern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$</a:t>
              </a: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90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Management Bonus	2.0%*= $120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12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  <a:r>
                <a:rPr lang="en-US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	11.5%	</a:t>
              </a: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$690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5867" y="2452664"/>
              <a:ext cx="3816424" cy="471924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3D7C0BD-216C-4350-B8F3-0B7D1E00117D}"/>
              </a:ext>
            </a:extLst>
          </p:cNvPr>
          <p:cNvGrpSpPr/>
          <p:nvPr/>
        </p:nvGrpSpPr>
        <p:grpSpPr>
          <a:xfrm>
            <a:off x="479128" y="1191284"/>
            <a:ext cx="8921352" cy="4485189"/>
            <a:chOff x="479128" y="1191284"/>
            <a:chExt cx="8921352" cy="44851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809C6FF-6122-4AEE-A91E-4C1D14ED85FF}"/>
                </a:ext>
              </a:extLst>
            </p:cNvPr>
            <p:cNvGrpSpPr/>
            <p:nvPr/>
          </p:nvGrpSpPr>
          <p:grpSpPr>
            <a:xfrm>
              <a:off x="5108563" y="1191284"/>
              <a:ext cx="4291917" cy="1450192"/>
              <a:chOff x="5108563" y="1191284"/>
              <a:chExt cx="4291917" cy="1450192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5108563" y="1191284"/>
                <a:ext cx="4032448" cy="1374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tabLst>
                    <a:tab pos="2630488" algn="dec"/>
                    <a:tab pos="3313113" algn="l"/>
                  </a:tabLst>
                </a:pPr>
                <a:r>
                  <a:rPr lang="en-US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Tier 3 &amp; Beyond</a:t>
                </a:r>
              </a:p>
              <a:p>
                <a:pPr lvl="1" indent="-173038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tabLst>
                    <a:tab pos="2630488" algn="dec"/>
                    <a:tab pos="3313113" algn="l"/>
                  </a:tabLst>
                </a:pPr>
                <a:r>
                  <a:rPr lang="en-US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Infinity Commission	1.5% =	$90</a:t>
                </a:r>
              </a:p>
              <a:p>
                <a:pPr lvl="1" indent="-173038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tabLst>
                    <a:tab pos="2630488" algn="dec"/>
                    <a:tab pos="3313113" algn="l"/>
                  </a:tabLst>
                </a:pPr>
                <a:r>
                  <a:rPr lang="en-US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Management Bonus	2.0%*=	$120</a:t>
                </a:r>
              </a:p>
              <a:p>
                <a:pPr lvl="1" indent="-173038" fontAlgn="auto">
                  <a:lnSpc>
                    <a:spcPts val="1900"/>
                  </a:lnSpc>
                  <a:spcBef>
                    <a:spcPts val="1200"/>
                  </a:spcBef>
                  <a:buClr>
                    <a:srgbClr val="FF9900"/>
                  </a:buClr>
                  <a:buSzPct val="120000"/>
                  <a:tabLst>
                    <a:tab pos="2630488" algn="dec"/>
                    <a:tab pos="3313113" algn="l"/>
                  </a:tabLst>
                </a:pPr>
                <a:r>
                  <a:rPr lang="en-US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	</a:t>
                </a:r>
                <a:r>
                  <a:rPr lang="en-US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3.5%</a:t>
                </a:r>
                <a:r>
                  <a:rPr lang="en-US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1" kern="0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$210</a:t>
                </a:r>
                <a:endParaRPr lang="en-US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296024" y="2169552"/>
                <a:ext cx="4104456" cy="471924"/>
              </a:xfrm>
              <a:prstGeom prst="rect">
                <a:avLst/>
              </a:prstGeom>
              <a:noFill/>
              <a:ln w="19050" cap="flat">
                <a:solidFill>
                  <a:srgbClr val="FF6600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479128" y="4873724"/>
              <a:ext cx="37145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92"/>
              <a:r>
                <a:rPr lang="en-US" sz="1200" dirty="0">
                  <a:solidFill>
                    <a:srgbClr val="000000"/>
                  </a:solidFill>
                  <a:latin typeface="Arial"/>
                  <a:cs typeface="Arial"/>
                </a:rPr>
                <a:t>Examples Based on BEMER PRO Sales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839640" y="5276365"/>
              <a:ext cx="4104456" cy="400108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algn="ctr" defTabSz="457192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Actual Earnings will be based on individual effort and circumstances. </a:t>
              </a:r>
              <a:r>
                <a:rPr lang="de-DE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Please refer to the BEMER Compensation Plan document.</a:t>
              </a:r>
              <a:endParaRPr lang="de-AT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0F622E9-4352-4F08-81B0-224D076D2033}"/>
              </a:ext>
            </a:extLst>
          </p:cNvPr>
          <p:cNvGrpSpPr/>
          <p:nvPr/>
        </p:nvGrpSpPr>
        <p:grpSpPr>
          <a:xfrm>
            <a:off x="5625867" y="2452664"/>
            <a:ext cx="2978817" cy="2589042"/>
            <a:chOff x="5625867" y="2452664"/>
            <a:chExt cx="2978817" cy="2589042"/>
          </a:xfrm>
        </p:grpSpPr>
        <p:grpSp>
          <p:nvGrpSpPr>
            <p:cNvPr id="88" name="Group 87"/>
            <p:cNvGrpSpPr/>
            <p:nvPr/>
          </p:nvGrpSpPr>
          <p:grpSpPr>
            <a:xfrm>
              <a:off x="5625867" y="2452664"/>
              <a:ext cx="2978817" cy="2376264"/>
              <a:chOff x="5899814" y="2883176"/>
              <a:chExt cx="2978817" cy="2376264"/>
            </a:xfrm>
          </p:grpSpPr>
          <p:sp>
            <p:nvSpPr>
              <p:cNvPr id="89" name="Explosion 2 88"/>
              <p:cNvSpPr/>
              <p:nvPr/>
            </p:nvSpPr>
            <p:spPr bwMode="auto">
              <a:xfrm>
                <a:off x="5899814" y="2883176"/>
                <a:ext cx="2978817" cy="2376264"/>
              </a:xfrm>
              <a:prstGeom prst="irregularSeal2">
                <a:avLst/>
              </a:prstGeom>
              <a:solidFill>
                <a:srgbClr val="F47920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Right">
                  <a:rot lat="0" lon="0" rev="20400000"/>
                </a:camera>
                <a:lightRig rig="threePt" dir="t"/>
              </a:scene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83"/>
                <a:endParaRPr lang="en-US" sz="44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90" name="Rechteck 1"/>
              <p:cNvSpPr/>
              <p:nvPr/>
            </p:nvSpPr>
            <p:spPr>
              <a:xfrm rot="21000000">
                <a:off x="6163561" y="3563477"/>
                <a:ext cx="222675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192"/>
                <a:r>
                  <a:rPr lang="en-US" sz="20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$90 + $120*</a:t>
                </a:r>
              </a:p>
              <a:p>
                <a:pPr algn="ctr" defTabSz="457192"/>
                <a:r>
                  <a:rPr lang="en-US" sz="20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= $210</a:t>
                </a:r>
              </a:p>
              <a:p>
                <a:pPr algn="ctr" defTabSz="457192"/>
                <a:r>
                  <a:rPr lang="en-US" sz="20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To Infinity</a:t>
                </a:r>
              </a:p>
            </p:txBody>
          </p:sp>
        </p:grpSp>
        <p:sp>
          <p:nvSpPr>
            <p:cNvPr id="95" name="CustomShape 1"/>
            <p:cNvSpPr>
              <a:spLocks noChangeArrowheads="1"/>
            </p:cNvSpPr>
            <p:nvPr/>
          </p:nvSpPr>
          <p:spPr bwMode="auto">
            <a:xfrm>
              <a:off x="6102365" y="4742204"/>
              <a:ext cx="2167466" cy="299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r>
                <a:rPr lang="de-DE" sz="1100" dirty="0">
                  <a:solidFill>
                    <a:srgbClr val="000000"/>
                  </a:solidFill>
                  <a:latin typeface="Arial"/>
                  <a:cs typeface="Arial"/>
                </a:rPr>
                <a:t>* On </a:t>
              </a:r>
              <a:r>
                <a:rPr lang="de-DE" sz="1100" b="1" dirty="0">
                  <a:solidFill>
                    <a:srgbClr val="000000"/>
                  </a:solidFill>
                  <a:latin typeface="Arial"/>
                  <a:cs typeface="Arial"/>
                </a:rPr>
                <a:t>ALL</a:t>
              </a:r>
              <a:r>
                <a:rPr lang="de-DE" sz="1100" dirty="0">
                  <a:solidFill>
                    <a:srgbClr val="000000"/>
                  </a:solidFill>
                  <a:latin typeface="Arial"/>
                  <a:cs typeface="Arial"/>
                </a:rPr>
                <a:t> Junior Distributor </a:t>
              </a:r>
              <a:r>
                <a:rPr lang="de-DE" sz="1100" dirty="0" err="1">
                  <a:solidFill>
                    <a:srgbClr val="000000"/>
                  </a:solidFill>
                  <a:latin typeface="Arial"/>
                  <a:cs typeface="Arial"/>
                </a:rPr>
                <a:t>Sales</a:t>
              </a:r>
              <a:r>
                <a:rPr lang="de-DE" sz="110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de-DE" sz="1100" dirty="0" err="1">
                  <a:solidFill>
                    <a:srgbClr val="000000"/>
                  </a:solidFill>
                  <a:latin typeface="Arial"/>
                  <a:cs typeface="Arial"/>
                </a:rPr>
                <a:t>until</a:t>
              </a:r>
              <a:r>
                <a:rPr lang="de-DE" sz="110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de-DE" sz="1100" dirty="0" err="1">
                  <a:solidFill>
                    <a:srgbClr val="000000"/>
                  </a:solidFill>
                  <a:latin typeface="Arial"/>
                  <a:cs typeface="Arial"/>
                </a:rPr>
                <a:t>next</a:t>
              </a:r>
              <a:r>
                <a:rPr lang="de-DE" sz="1100" dirty="0">
                  <a:solidFill>
                    <a:srgbClr val="000000"/>
                  </a:solidFill>
                  <a:latin typeface="Arial"/>
                  <a:cs typeface="Arial"/>
                </a:rPr>
                <a:t> Group Leader in Leg.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18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Group Leader Benefits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6C3E7D4-5CF7-4474-A8E6-8F6855EF0F34}"/>
              </a:ext>
            </a:extLst>
          </p:cNvPr>
          <p:cNvGrpSpPr/>
          <p:nvPr/>
        </p:nvGrpSpPr>
        <p:grpSpPr>
          <a:xfrm>
            <a:off x="399480" y="3073524"/>
            <a:ext cx="5080000" cy="1768068"/>
            <a:chOff x="399480" y="3073524"/>
            <a:chExt cx="5080000" cy="1768068"/>
          </a:xfrm>
        </p:grpSpPr>
        <p:sp>
          <p:nvSpPr>
            <p:cNvPr id="8" name="Rectangle 7"/>
            <p:cNvSpPr/>
            <p:nvPr/>
          </p:nvSpPr>
          <p:spPr>
            <a:xfrm>
              <a:off x="565310" y="4369668"/>
              <a:ext cx="3816424" cy="471924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99480" y="3073524"/>
              <a:ext cx="5080000" cy="169533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2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Tier 2 Commission	   3.0% = $180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Infinity Commission	  1.5% = $90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Management Bonus	 2.0%*= $120</a:t>
              </a:r>
            </a:p>
            <a:p>
              <a:pPr marL="233363" lvl="1" fontAlgn="auto">
                <a:lnSpc>
                  <a:spcPts val="1900"/>
                </a:lnSpc>
                <a:spcBef>
                  <a:spcPts val="1200"/>
                </a:spcBef>
                <a:buClr>
                  <a:srgbClr val="FF9900"/>
                </a:buClr>
                <a:buSzPct val="120000"/>
                <a:tabLst>
                  <a:tab pos="2459038" algn="dec"/>
                  <a:tab pos="3140075" algn="l"/>
                </a:tabLst>
              </a:pP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	</a:t>
              </a:r>
              <a:r>
                <a:rPr lang="en-US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6.5% 	</a:t>
              </a:r>
              <a:r>
                <a:rPr lang="en-US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$390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455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3"/>
          <p:cNvSpPr txBox="1">
            <a:spLocks/>
          </p:cNvSpPr>
          <p:nvPr/>
        </p:nvSpPr>
        <p:spPr>
          <a:xfrm>
            <a:off x="1208092" y="977569"/>
            <a:ext cx="3635074" cy="364283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lnSpc>
                <a:spcPts val="1900"/>
              </a:lnSpc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sz="2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 of Leverage</a:t>
            </a:r>
          </a:p>
        </p:txBody>
      </p:sp>
      <p:grpSp>
        <p:nvGrpSpPr>
          <p:cNvPr id="213" name="Group 212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214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Group Leader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6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  <p:sp>
        <p:nvSpPr>
          <p:cNvPr id="525" name="Oval 524"/>
          <p:cNvSpPr/>
          <p:nvPr/>
        </p:nvSpPr>
        <p:spPr>
          <a:xfrm>
            <a:off x="861186" y="1455249"/>
            <a:ext cx="5040560" cy="2904180"/>
          </a:xfrm>
          <a:prstGeom prst="ellipse">
            <a:avLst/>
          </a:prstGeom>
          <a:solidFill>
            <a:srgbClr val="FF9B57"/>
          </a:solidFill>
          <a:ln w="12700" cap="flat">
            <a:solidFill>
              <a:schemeClr val="bg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6" name="CustomShape 1"/>
          <p:cNvSpPr>
            <a:spLocks noChangeArrowheads="1"/>
          </p:cNvSpPr>
          <p:nvPr/>
        </p:nvSpPr>
        <p:spPr bwMode="auto">
          <a:xfrm>
            <a:off x="2210252" y="3646911"/>
            <a:ext cx="71233" cy="5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endParaRPr lang="de-DE" sz="2400" b="1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2933471" y="1462910"/>
            <a:ext cx="895990" cy="892378"/>
            <a:chOff x="2409814" y="1537496"/>
            <a:chExt cx="1257487" cy="1252418"/>
          </a:xfrm>
        </p:grpSpPr>
        <p:sp>
          <p:nvSpPr>
            <p:cNvPr id="528" name="Ellipse 12"/>
            <p:cNvSpPr/>
            <p:nvPr/>
          </p:nvSpPr>
          <p:spPr bwMode="auto">
            <a:xfrm rot="1376839">
              <a:off x="2409814" y="1537496"/>
              <a:ext cx="1257487" cy="1252418"/>
            </a:xfrm>
            <a:prstGeom prst="ellipse">
              <a:avLst/>
            </a:prstGeom>
            <a:solidFill>
              <a:srgbClr val="FF9B57"/>
            </a:solidFill>
            <a:ln w="381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 kern="0" dirty="0">
                <a:solidFill>
                  <a:srgbClr val="FF6600"/>
                </a:solidFill>
                <a:latin typeface="Open Sans" panose="020B0606030504020204" pitchFamily="34" charset="0"/>
              </a:endParaRPr>
            </a:p>
          </p:txBody>
        </p:sp>
        <p:pic>
          <p:nvPicPr>
            <p:cNvPr id="529" name="Picture 528"/>
            <p:cNvPicPr>
              <a:picLocks noChangeAspect="1"/>
            </p:cNvPicPr>
            <p:nvPr/>
          </p:nvPicPr>
          <p:blipFill>
            <a:blip r:embed="rId3">
              <a:duotone>
                <a:srgbClr val="28282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870" y="1635811"/>
              <a:ext cx="917375" cy="1001540"/>
            </a:xfrm>
            <a:prstGeom prst="rect">
              <a:avLst/>
            </a:prstGeom>
            <a:effectLst/>
          </p:spPr>
        </p:pic>
      </p:grpSp>
      <p:grpSp>
        <p:nvGrpSpPr>
          <p:cNvPr id="531" name="Group 530"/>
          <p:cNvGrpSpPr/>
          <p:nvPr/>
        </p:nvGrpSpPr>
        <p:grpSpPr>
          <a:xfrm>
            <a:off x="1254150" y="2187527"/>
            <a:ext cx="4226312" cy="1602659"/>
            <a:chOff x="2444684" y="2438727"/>
            <a:chExt cx="4226312" cy="1602659"/>
          </a:xfrm>
        </p:grpSpPr>
        <p:pic>
          <p:nvPicPr>
            <p:cNvPr id="574" name="Picture 57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684" y="2449619"/>
              <a:ext cx="279384" cy="420111"/>
            </a:xfrm>
            <a:prstGeom prst="rect">
              <a:avLst/>
            </a:prstGeom>
          </p:spPr>
        </p:pic>
        <p:pic>
          <p:nvPicPr>
            <p:cNvPr id="575" name="Picture 5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612" y="2438727"/>
              <a:ext cx="279384" cy="420111"/>
            </a:xfrm>
            <a:prstGeom prst="rect">
              <a:avLst/>
            </a:prstGeom>
          </p:spPr>
        </p:pic>
        <p:pic>
          <p:nvPicPr>
            <p:cNvPr id="576" name="Picture 5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600" y="2999838"/>
              <a:ext cx="279384" cy="420111"/>
            </a:xfrm>
            <a:prstGeom prst="rect">
              <a:avLst/>
            </a:prstGeom>
          </p:spPr>
        </p:pic>
        <p:pic>
          <p:nvPicPr>
            <p:cNvPr id="577" name="Picture 5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420" y="3219219"/>
              <a:ext cx="279384" cy="420111"/>
            </a:xfrm>
            <a:prstGeom prst="rect">
              <a:avLst/>
            </a:prstGeom>
          </p:spPr>
        </p:pic>
        <p:pic>
          <p:nvPicPr>
            <p:cNvPr id="578" name="Picture 5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216" y="2724093"/>
              <a:ext cx="279384" cy="420111"/>
            </a:xfrm>
            <a:prstGeom prst="rect">
              <a:avLst/>
            </a:prstGeom>
          </p:spPr>
        </p:pic>
        <p:pic>
          <p:nvPicPr>
            <p:cNvPr id="579" name="Picture 5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8" y="3434826"/>
              <a:ext cx="279384" cy="420111"/>
            </a:xfrm>
            <a:prstGeom prst="rect">
              <a:avLst/>
            </a:prstGeom>
          </p:spPr>
        </p:pic>
        <p:pic>
          <p:nvPicPr>
            <p:cNvPr id="580" name="Picture 5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612" y="3557588"/>
              <a:ext cx="279384" cy="420111"/>
            </a:xfrm>
            <a:prstGeom prst="rect">
              <a:avLst/>
            </a:prstGeom>
          </p:spPr>
        </p:pic>
        <p:pic>
          <p:nvPicPr>
            <p:cNvPr id="581" name="Picture 5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304" y="3621275"/>
              <a:ext cx="279384" cy="420111"/>
            </a:xfrm>
            <a:prstGeom prst="rect">
              <a:avLst/>
            </a:prstGeom>
          </p:spPr>
        </p:pic>
        <p:pic>
          <p:nvPicPr>
            <p:cNvPr id="582" name="Picture 5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581" y="2751437"/>
              <a:ext cx="279384" cy="420111"/>
            </a:xfrm>
            <a:prstGeom prst="rect">
              <a:avLst/>
            </a:prstGeom>
          </p:spPr>
        </p:pic>
        <p:pic>
          <p:nvPicPr>
            <p:cNvPr id="583" name="Picture 5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065" y="3041252"/>
              <a:ext cx="279384" cy="420111"/>
            </a:xfrm>
            <a:prstGeom prst="rect">
              <a:avLst/>
            </a:prstGeom>
          </p:spPr>
        </p:pic>
        <p:pic>
          <p:nvPicPr>
            <p:cNvPr id="584" name="Picture 5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042" y="3608960"/>
              <a:ext cx="279384" cy="420111"/>
            </a:xfrm>
            <a:prstGeom prst="rect">
              <a:avLst/>
            </a:prstGeom>
          </p:spPr>
        </p:pic>
        <p:pic>
          <p:nvPicPr>
            <p:cNvPr id="585" name="Picture 5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75" y="3414557"/>
              <a:ext cx="279384" cy="420111"/>
            </a:xfrm>
            <a:prstGeom prst="rect">
              <a:avLst/>
            </a:prstGeom>
          </p:spPr>
        </p:pic>
        <p:pic>
          <p:nvPicPr>
            <p:cNvPr id="586" name="Picture 5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136" y="3528074"/>
              <a:ext cx="279384" cy="420111"/>
            </a:xfrm>
            <a:prstGeom prst="rect">
              <a:avLst/>
            </a:prstGeom>
          </p:spPr>
        </p:pic>
        <p:pic>
          <p:nvPicPr>
            <p:cNvPr id="587" name="Picture 5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790" y="3253857"/>
              <a:ext cx="279384" cy="420111"/>
            </a:xfrm>
            <a:prstGeom prst="rect">
              <a:avLst/>
            </a:prstGeom>
          </p:spPr>
        </p:pic>
      </p:grpSp>
      <p:grpSp>
        <p:nvGrpSpPr>
          <p:cNvPr id="532" name="Group 531"/>
          <p:cNvGrpSpPr/>
          <p:nvPr/>
        </p:nvGrpSpPr>
        <p:grpSpPr>
          <a:xfrm>
            <a:off x="2051450" y="1691510"/>
            <a:ext cx="2641501" cy="1222432"/>
            <a:chOff x="3241088" y="1950243"/>
            <a:chExt cx="2641501" cy="1222432"/>
          </a:xfrm>
        </p:grpSpPr>
        <p:pic>
          <p:nvPicPr>
            <p:cNvPr id="564" name="Picture 5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088" y="1950243"/>
              <a:ext cx="279384" cy="420111"/>
            </a:xfrm>
            <a:prstGeom prst="rect">
              <a:avLst/>
            </a:prstGeom>
          </p:spPr>
        </p:pic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205" y="1966959"/>
              <a:ext cx="279384" cy="420111"/>
            </a:xfrm>
            <a:prstGeom prst="rect">
              <a:avLst/>
            </a:prstGeom>
          </p:spPr>
        </p:pic>
        <p:pic>
          <p:nvPicPr>
            <p:cNvPr id="566" name="Picture 5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10" y="2392574"/>
              <a:ext cx="279384" cy="420111"/>
            </a:xfrm>
            <a:prstGeom prst="rect">
              <a:avLst/>
            </a:prstGeom>
          </p:spPr>
        </p:pic>
        <p:pic>
          <p:nvPicPr>
            <p:cNvPr id="567" name="Picture 5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936" y="2633901"/>
              <a:ext cx="279384" cy="420111"/>
            </a:xfrm>
            <a:prstGeom prst="rect">
              <a:avLst/>
            </a:prstGeom>
          </p:spPr>
        </p:pic>
        <p:pic>
          <p:nvPicPr>
            <p:cNvPr id="568" name="Picture 5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094" y="2170258"/>
              <a:ext cx="279384" cy="420111"/>
            </a:xfrm>
            <a:prstGeom prst="rect">
              <a:avLst/>
            </a:prstGeom>
          </p:spPr>
        </p:pic>
        <p:pic>
          <p:nvPicPr>
            <p:cNvPr id="569" name="Picture 5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45" y="2204453"/>
              <a:ext cx="279384" cy="420111"/>
            </a:xfrm>
            <a:prstGeom prst="rect">
              <a:avLst/>
            </a:prstGeom>
          </p:spPr>
        </p:pic>
        <p:pic>
          <p:nvPicPr>
            <p:cNvPr id="570" name="Picture 5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014" y="2497782"/>
              <a:ext cx="279384" cy="420111"/>
            </a:xfrm>
            <a:prstGeom prst="rect">
              <a:avLst/>
            </a:prstGeom>
          </p:spPr>
        </p:pic>
        <p:pic>
          <p:nvPicPr>
            <p:cNvPr id="571" name="Picture 5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584" y="2696847"/>
              <a:ext cx="279384" cy="420111"/>
            </a:xfrm>
            <a:prstGeom prst="rect">
              <a:avLst/>
            </a:prstGeom>
          </p:spPr>
        </p:pic>
        <p:pic>
          <p:nvPicPr>
            <p:cNvPr id="572" name="Picture 5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246" y="2752564"/>
              <a:ext cx="279384" cy="420111"/>
            </a:xfrm>
            <a:prstGeom prst="rect">
              <a:avLst/>
            </a:prstGeom>
          </p:spPr>
        </p:pic>
        <p:pic>
          <p:nvPicPr>
            <p:cNvPr id="573" name="Picture 5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36" y="2746292"/>
              <a:ext cx="279384" cy="420111"/>
            </a:xfrm>
            <a:prstGeom prst="rect">
              <a:avLst/>
            </a:prstGeom>
          </p:spPr>
        </p:pic>
      </p:grpSp>
      <p:grpSp>
        <p:nvGrpSpPr>
          <p:cNvPr id="533" name="Group 532"/>
          <p:cNvGrpSpPr/>
          <p:nvPr/>
        </p:nvGrpSpPr>
        <p:grpSpPr>
          <a:xfrm>
            <a:off x="1601316" y="1879479"/>
            <a:ext cx="3538765" cy="1507915"/>
            <a:chOff x="2791850" y="2130679"/>
            <a:chExt cx="3538765" cy="1507915"/>
          </a:xfrm>
        </p:grpSpPr>
        <p:pic>
          <p:nvPicPr>
            <p:cNvPr id="551" name="Picture 5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850" y="2157413"/>
              <a:ext cx="279384" cy="420111"/>
            </a:xfrm>
            <a:prstGeom prst="rect">
              <a:avLst/>
            </a:prstGeom>
          </p:spPr>
        </p:pic>
        <p:pic>
          <p:nvPicPr>
            <p:cNvPr id="552" name="Picture 5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231" y="2130679"/>
              <a:ext cx="279384" cy="420111"/>
            </a:xfrm>
            <a:prstGeom prst="rect">
              <a:avLst/>
            </a:prstGeom>
          </p:spPr>
        </p:pic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482" y="3188849"/>
              <a:ext cx="279384" cy="420111"/>
            </a:xfrm>
            <a:prstGeom prst="rect">
              <a:avLst/>
            </a:prstGeom>
          </p:spPr>
        </p:pic>
        <p:pic>
          <p:nvPicPr>
            <p:cNvPr id="554" name="Picture 5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313" y="2376219"/>
              <a:ext cx="279384" cy="420111"/>
            </a:xfrm>
            <a:prstGeom prst="rect">
              <a:avLst/>
            </a:prstGeom>
          </p:spPr>
        </p:pic>
        <p:pic>
          <p:nvPicPr>
            <p:cNvPr id="555" name="Picture 5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303" y="2426093"/>
              <a:ext cx="279384" cy="420111"/>
            </a:xfrm>
            <a:prstGeom prst="rect">
              <a:avLst/>
            </a:prstGeom>
          </p:spPr>
        </p:pic>
        <p:pic>
          <p:nvPicPr>
            <p:cNvPr id="556" name="Picture 5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698" y="2684731"/>
              <a:ext cx="279384" cy="420111"/>
            </a:xfrm>
            <a:prstGeom prst="rect">
              <a:avLst/>
            </a:prstGeom>
          </p:spPr>
        </p:pic>
        <p:pic>
          <p:nvPicPr>
            <p:cNvPr id="557" name="Picture 5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352" y="2636148"/>
              <a:ext cx="279384" cy="420111"/>
            </a:xfrm>
            <a:prstGeom prst="rect">
              <a:avLst/>
            </a:prstGeom>
          </p:spPr>
        </p:pic>
        <p:pic>
          <p:nvPicPr>
            <p:cNvPr id="558" name="Picture 5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61" y="2869437"/>
              <a:ext cx="279384" cy="420111"/>
            </a:xfrm>
            <a:prstGeom prst="rect">
              <a:avLst/>
            </a:prstGeom>
          </p:spPr>
        </p:pic>
        <p:pic>
          <p:nvPicPr>
            <p:cNvPr id="559" name="Picture 5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828" y="3049971"/>
              <a:ext cx="279384" cy="420111"/>
            </a:xfrm>
            <a:prstGeom prst="rect">
              <a:avLst/>
            </a:prstGeom>
          </p:spPr>
        </p:pic>
        <p:pic>
          <p:nvPicPr>
            <p:cNvPr id="560" name="Picture 5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242" y="2885984"/>
              <a:ext cx="279384" cy="420111"/>
            </a:xfrm>
            <a:prstGeom prst="rect">
              <a:avLst/>
            </a:prstGeom>
          </p:spPr>
        </p:pic>
        <p:pic>
          <p:nvPicPr>
            <p:cNvPr id="561" name="Picture 5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69" y="3060202"/>
              <a:ext cx="279384" cy="420111"/>
            </a:xfrm>
            <a:prstGeom prst="rect">
              <a:avLst/>
            </a:prstGeom>
          </p:spPr>
        </p:pic>
        <p:pic>
          <p:nvPicPr>
            <p:cNvPr id="562" name="Picture 5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308" y="3218483"/>
              <a:ext cx="279384" cy="420111"/>
            </a:xfrm>
            <a:prstGeom prst="rect">
              <a:avLst/>
            </a:prstGeom>
          </p:spPr>
        </p:pic>
        <p:pic>
          <p:nvPicPr>
            <p:cNvPr id="563" name="Picture 5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734" y="3200126"/>
              <a:ext cx="279384" cy="420111"/>
            </a:xfrm>
            <a:prstGeom prst="rect">
              <a:avLst/>
            </a:prstGeom>
          </p:spPr>
        </p:pic>
      </p:grpSp>
      <p:grpSp>
        <p:nvGrpSpPr>
          <p:cNvPr id="534" name="Group 533"/>
          <p:cNvGrpSpPr/>
          <p:nvPr/>
        </p:nvGrpSpPr>
        <p:grpSpPr>
          <a:xfrm>
            <a:off x="1004261" y="2539220"/>
            <a:ext cx="4748522" cy="1723069"/>
            <a:chOff x="2263102" y="2738428"/>
            <a:chExt cx="4748522" cy="1723069"/>
          </a:xfrm>
        </p:grpSpPr>
        <p:pic>
          <p:nvPicPr>
            <p:cNvPr id="535" name="Picture 5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050" y="3171548"/>
              <a:ext cx="279384" cy="420111"/>
            </a:xfrm>
            <a:prstGeom prst="rect">
              <a:avLst/>
            </a:prstGeom>
          </p:spPr>
        </p:pic>
        <p:pic>
          <p:nvPicPr>
            <p:cNvPr id="536" name="Picture 5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558" y="3270258"/>
              <a:ext cx="279384" cy="420111"/>
            </a:xfrm>
            <a:prstGeom prst="rect">
              <a:avLst/>
            </a:prstGeom>
          </p:spPr>
        </p:pic>
        <p:pic>
          <p:nvPicPr>
            <p:cNvPr id="537" name="Picture 5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82" y="3420342"/>
              <a:ext cx="279384" cy="420111"/>
            </a:xfrm>
            <a:prstGeom prst="rect">
              <a:avLst/>
            </a:prstGeom>
          </p:spPr>
        </p:pic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117" y="3954145"/>
              <a:ext cx="279384" cy="420111"/>
            </a:xfrm>
            <a:prstGeom prst="rect">
              <a:avLst/>
            </a:prstGeom>
          </p:spPr>
        </p:pic>
        <p:pic>
          <p:nvPicPr>
            <p:cNvPr id="539" name="Picture 5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102" y="2812685"/>
              <a:ext cx="279384" cy="420111"/>
            </a:xfrm>
            <a:prstGeom prst="rect">
              <a:avLst/>
            </a:prstGeom>
          </p:spPr>
        </p:pic>
        <p:pic>
          <p:nvPicPr>
            <p:cNvPr id="540" name="Picture 5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156" y="3669927"/>
              <a:ext cx="279384" cy="420111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772" y="3810885"/>
              <a:ext cx="279384" cy="420111"/>
            </a:xfrm>
            <a:prstGeom prst="rect">
              <a:avLst/>
            </a:prstGeom>
          </p:spPr>
        </p:pic>
        <p:pic>
          <p:nvPicPr>
            <p:cNvPr id="542" name="Picture 5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540" y="3537378"/>
              <a:ext cx="279384" cy="420111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80" y="3646624"/>
              <a:ext cx="279384" cy="420111"/>
            </a:xfrm>
            <a:prstGeom prst="rect">
              <a:avLst/>
            </a:prstGeom>
          </p:spPr>
        </p:pic>
        <p:pic>
          <p:nvPicPr>
            <p:cNvPr id="544" name="Picture 5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255" y="3782920"/>
              <a:ext cx="279384" cy="420111"/>
            </a:xfrm>
            <a:prstGeom prst="rect">
              <a:avLst/>
            </a:prstGeom>
          </p:spPr>
        </p:pic>
        <p:pic>
          <p:nvPicPr>
            <p:cNvPr id="545" name="Picture 5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918" y="3935320"/>
              <a:ext cx="279384" cy="420111"/>
            </a:xfrm>
            <a:prstGeom prst="rect">
              <a:avLst/>
            </a:prstGeom>
          </p:spPr>
        </p:pic>
        <p:pic>
          <p:nvPicPr>
            <p:cNvPr id="546" name="Picture 5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2738428"/>
              <a:ext cx="279384" cy="420111"/>
            </a:xfrm>
            <a:prstGeom prst="rect">
              <a:avLst/>
            </a:prstGeom>
          </p:spPr>
        </p:pic>
        <p:pic>
          <p:nvPicPr>
            <p:cNvPr id="547" name="Picture 5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241" y="4020940"/>
              <a:ext cx="279384" cy="420111"/>
            </a:xfrm>
            <a:prstGeom prst="rect">
              <a:avLst/>
            </a:prstGeom>
          </p:spPr>
        </p:pic>
        <p:pic>
          <p:nvPicPr>
            <p:cNvPr id="548" name="Picture 5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979" y="4041386"/>
              <a:ext cx="279384" cy="420111"/>
            </a:xfrm>
            <a:prstGeom prst="rect">
              <a:avLst/>
            </a:prstGeom>
          </p:spPr>
        </p:pic>
        <p:pic>
          <p:nvPicPr>
            <p:cNvPr id="549" name="Picture 5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280" y="4011736"/>
              <a:ext cx="279384" cy="420111"/>
            </a:xfrm>
            <a:prstGeom prst="rect">
              <a:avLst/>
            </a:prstGeom>
          </p:spPr>
        </p:pic>
        <p:pic>
          <p:nvPicPr>
            <p:cNvPr id="550" name="Picture 5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34" y="3049604"/>
              <a:ext cx="279384" cy="42011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18ACBA0-F3B2-4307-92DD-B1A2B07E5098}"/>
              </a:ext>
            </a:extLst>
          </p:cNvPr>
          <p:cNvGrpSpPr/>
          <p:nvPr/>
        </p:nvGrpSpPr>
        <p:grpSpPr>
          <a:xfrm>
            <a:off x="2100642" y="916351"/>
            <a:ext cx="7552639" cy="1811298"/>
            <a:chOff x="2100642" y="916351"/>
            <a:chExt cx="7552639" cy="1811298"/>
          </a:xfrm>
        </p:grpSpPr>
        <p:sp>
          <p:nvSpPr>
            <p:cNvPr id="212" name="Text Placeholder 3"/>
            <p:cNvSpPr txBox="1">
              <a:spLocks/>
            </p:cNvSpPr>
            <p:nvPr/>
          </p:nvSpPr>
          <p:spPr>
            <a:xfrm>
              <a:off x="7079418" y="916351"/>
              <a:ext cx="2573863" cy="1121208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796925" algn="l"/>
                </a:tabLst>
              </a:pPr>
              <a:r>
                <a:rPr lang="en-US" sz="1800" b="1" kern="0" dirty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</a:t>
              </a:r>
            </a:p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sz="1800" kern="0">
                  <a:latin typeface="Arial" panose="020B0604020202020204" pitchFamily="34" charset="0"/>
                  <a:cs typeface="Arial" panose="020B0604020202020204" pitchFamily="34" charset="0"/>
                </a:rPr>
                <a:t>Jr </a:t>
              </a:r>
              <a:r>
                <a:rPr lang="en-US" sz="1800" kern="0" smtClean="0">
                  <a:latin typeface="Arial" panose="020B0604020202020204" pitchFamily="34" charset="0"/>
                  <a:cs typeface="Arial" panose="020B0604020202020204" pitchFamily="34" charset="0"/>
                </a:rPr>
                <a:t>Sales	$</a:t>
              </a:r>
              <a:r>
                <a:rPr lang="en-US" sz="1800" kern="0" dirty="0">
                  <a:latin typeface="Arial" panose="020B0604020202020204" pitchFamily="34" charset="0"/>
                  <a:cs typeface="Arial" panose="020B0604020202020204" pitchFamily="34" charset="0"/>
                </a:rPr>
                <a:t>690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spcAft>
                  <a:spcPts val="1800"/>
                </a:spcAft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sz="1800" ker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sz="1800" kern="0" smtClean="0">
                  <a:latin typeface="Arial" panose="020B0604020202020204" pitchFamily="34" charset="0"/>
                  <a:cs typeface="Arial" panose="020B0604020202020204" pitchFamily="34" charset="0"/>
                </a:rPr>
                <a:t>Sales	$</a:t>
              </a:r>
              <a:r>
                <a:rPr lang="en-US" sz="1800" kern="0" dirty="0">
                  <a:latin typeface="Arial" panose="020B0604020202020204" pitchFamily="34" charset="0"/>
                  <a:cs typeface="Arial" panose="020B0604020202020204" pitchFamily="34" charset="0"/>
                </a:rPr>
                <a:t>570</a:t>
              </a:r>
            </a:p>
          </p:txBody>
        </p:sp>
        <p:grpSp>
          <p:nvGrpSpPr>
            <p:cNvPr id="588" name="Group 587"/>
            <p:cNvGrpSpPr/>
            <p:nvPr/>
          </p:nvGrpSpPr>
          <p:grpSpPr>
            <a:xfrm>
              <a:off x="2100642" y="1814212"/>
              <a:ext cx="2738383" cy="913437"/>
              <a:chOff x="3291176" y="2065412"/>
              <a:chExt cx="2738383" cy="913437"/>
            </a:xfrm>
          </p:grpSpPr>
          <p:grpSp>
            <p:nvGrpSpPr>
              <p:cNvPr id="589" name="Group 588"/>
              <p:cNvGrpSpPr/>
              <p:nvPr/>
            </p:nvGrpSpPr>
            <p:grpSpPr>
              <a:xfrm>
                <a:off x="3850244" y="2755502"/>
                <a:ext cx="493489" cy="223347"/>
                <a:chOff x="2682421" y="1915981"/>
                <a:chExt cx="493489" cy="223347"/>
              </a:xfrm>
            </p:grpSpPr>
            <p:sp>
              <p:nvSpPr>
                <p:cNvPr id="599" name="Rounded Rectangle 598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00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$570</a:t>
                  </a:r>
                </a:p>
              </p:txBody>
            </p:sp>
          </p:grpSp>
          <p:grpSp>
            <p:nvGrpSpPr>
              <p:cNvPr id="590" name="Group 589"/>
              <p:cNvGrpSpPr/>
              <p:nvPr/>
            </p:nvGrpSpPr>
            <p:grpSpPr>
              <a:xfrm>
                <a:off x="3291176" y="2320446"/>
                <a:ext cx="497169" cy="217320"/>
                <a:chOff x="2678741" y="1922008"/>
                <a:chExt cx="497169" cy="217320"/>
              </a:xfrm>
            </p:grpSpPr>
            <p:sp>
              <p:nvSpPr>
                <p:cNvPr id="597" name="Rounded Rectangle 596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598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78741" y="1922008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$570</a:t>
                  </a:r>
                </a:p>
              </p:txBody>
            </p:sp>
          </p:grpSp>
          <p:grpSp>
            <p:nvGrpSpPr>
              <p:cNvPr id="591" name="Group 590"/>
              <p:cNvGrpSpPr/>
              <p:nvPr/>
            </p:nvGrpSpPr>
            <p:grpSpPr>
              <a:xfrm>
                <a:off x="5021059" y="2612419"/>
                <a:ext cx="493489" cy="223347"/>
                <a:chOff x="2682421" y="1915981"/>
                <a:chExt cx="493489" cy="223347"/>
              </a:xfrm>
            </p:grpSpPr>
            <p:sp>
              <p:nvSpPr>
                <p:cNvPr id="595" name="Rounded Rectangle 594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596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$690</a:t>
                  </a:r>
                </a:p>
              </p:txBody>
            </p:sp>
          </p:grpSp>
          <p:grpSp>
            <p:nvGrpSpPr>
              <p:cNvPr id="592" name="Group 591"/>
              <p:cNvGrpSpPr/>
              <p:nvPr/>
            </p:nvGrpSpPr>
            <p:grpSpPr>
              <a:xfrm>
                <a:off x="5536070" y="2065412"/>
                <a:ext cx="493489" cy="223347"/>
                <a:chOff x="2682421" y="1915981"/>
                <a:chExt cx="493489" cy="223347"/>
              </a:xfrm>
            </p:grpSpPr>
            <p:sp>
              <p:nvSpPr>
                <p:cNvPr id="593" name="Rounded Rectangle 592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594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$690</a:t>
                  </a: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C48DFE5-D71D-45B9-92E2-57AA54464174}"/>
              </a:ext>
            </a:extLst>
          </p:cNvPr>
          <p:cNvGrpSpPr/>
          <p:nvPr/>
        </p:nvGrpSpPr>
        <p:grpSpPr>
          <a:xfrm>
            <a:off x="1694153" y="1976651"/>
            <a:ext cx="7840310" cy="1349729"/>
            <a:chOff x="1694153" y="1976651"/>
            <a:chExt cx="7840310" cy="1349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508D95B-5302-423B-BD0D-1AFA498F1B32}"/>
                </a:ext>
              </a:extLst>
            </p:cNvPr>
            <p:cNvGrpSpPr/>
            <p:nvPr/>
          </p:nvGrpSpPr>
          <p:grpSpPr>
            <a:xfrm>
              <a:off x="1694153" y="2256552"/>
              <a:ext cx="3328924" cy="1069828"/>
              <a:chOff x="1694153" y="2256552"/>
              <a:chExt cx="3328924" cy="1069828"/>
            </a:xfrm>
          </p:grpSpPr>
          <p:grpSp>
            <p:nvGrpSpPr>
              <p:cNvPr id="602" name="Group 601"/>
              <p:cNvGrpSpPr/>
              <p:nvPr/>
            </p:nvGrpSpPr>
            <p:grpSpPr>
              <a:xfrm>
                <a:off x="1694153" y="2303556"/>
                <a:ext cx="415179" cy="231286"/>
                <a:chOff x="2660651" y="1908042"/>
                <a:chExt cx="435207" cy="231286"/>
              </a:xfrm>
            </p:grpSpPr>
            <p:sp>
              <p:nvSpPr>
                <p:cNvPr id="618" name="Rounded Rectangle 617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9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$390</a:t>
                  </a: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2277059" y="2768364"/>
                <a:ext cx="415179" cy="231286"/>
                <a:chOff x="2660651" y="1908042"/>
                <a:chExt cx="435207" cy="231286"/>
              </a:xfrm>
            </p:grpSpPr>
            <p:sp>
              <p:nvSpPr>
                <p:cNvPr id="616" name="Rounded Rectangle 615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7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$270</a:t>
                  </a: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3172725" y="3095094"/>
                <a:ext cx="415179" cy="231286"/>
                <a:chOff x="2660651" y="1908042"/>
                <a:chExt cx="435207" cy="231286"/>
              </a:xfrm>
            </p:grpSpPr>
            <p:sp>
              <p:nvSpPr>
                <p:cNvPr id="614" name="Rounded Rectangle 613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5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$390</a:t>
                  </a: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788354" y="2923713"/>
                <a:ext cx="415179" cy="231286"/>
                <a:chOff x="2660651" y="1908042"/>
                <a:chExt cx="435207" cy="231286"/>
              </a:xfrm>
            </p:grpSpPr>
            <p:sp>
              <p:nvSpPr>
                <p:cNvPr id="612" name="Rounded Rectangle 611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$390</a:t>
                  </a: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4376677" y="2534948"/>
                <a:ext cx="415179" cy="231286"/>
                <a:chOff x="2660651" y="1908042"/>
                <a:chExt cx="435207" cy="231286"/>
              </a:xfrm>
            </p:grpSpPr>
            <p:sp>
              <p:nvSpPr>
                <p:cNvPr id="610" name="Rounded Rectangle 609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11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$270</a:t>
                  </a: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4607898" y="2256552"/>
                <a:ext cx="415179" cy="231286"/>
                <a:chOff x="2660651" y="1908042"/>
                <a:chExt cx="435207" cy="231286"/>
              </a:xfrm>
            </p:grpSpPr>
            <p:sp>
              <p:nvSpPr>
                <p:cNvPr id="608" name="Rounded Rectangle 607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09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$390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492479A7-2C74-47EA-81B5-744FA9EE3CB1}"/>
                </a:ext>
              </a:extLst>
            </p:cNvPr>
            <p:cNvSpPr/>
            <p:nvPr/>
          </p:nvSpPr>
          <p:spPr>
            <a:xfrm>
              <a:off x="7084951" y="1976651"/>
              <a:ext cx="2449512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  <a:tabLst>
                  <a:tab pos="796925" algn="l"/>
                </a:tabLst>
              </a:pPr>
              <a:r>
                <a:rPr lang="en-US" b="1" kern="0" dirty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2</a:t>
              </a:r>
            </a:p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kern="0">
                  <a:latin typeface="Arial" panose="020B0604020202020204" pitchFamily="34" charset="0"/>
                  <a:cs typeface="Arial" panose="020B0604020202020204" pitchFamily="34" charset="0"/>
                </a:rPr>
                <a:t>Jr </a:t>
              </a:r>
              <a:r>
                <a:rPr lang="en-US" kern="0" smtClean="0">
                  <a:latin typeface="Arial" panose="020B0604020202020204" pitchFamily="34" charset="0"/>
                  <a:cs typeface="Arial" panose="020B0604020202020204" pitchFamily="34" charset="0"/>
                </a:rPr>
                <a:t>Sales	$</a:t>
              </a: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390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spcAft>
                  <a:spcPts val="1800"/>
                </a:spcAft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kern="0" dirty="0">
                  <a:latin typeface="Arial" panose="020B0604020202020204" pitchFamily="34" charset="0"/>
                  <a:cs typeface="Arial" panose="020B0604020202020204" pitchFamily="34" charset="0"/>
                </a:rPr>
                <a:t>Sr Sales	$270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20AA79B-DD70-48F9-BD66-0469CFB91340}"/>
              </a:ext>
            </a:extLst>
          </p:cNvPr>
          <p:cNvGrpSpPr/>
          <p:nvPr/>
        </p:nvGrpSpPr>
        <p:grpSpPr>
          <a:xfrm>
            <a:off x="1113390" y="2333836"/>
            <a:ext cx="8798171" cy="1793123"/>
            <a:chOff x="1113390" y="2333836"/>
            <a:chExt cx="8798171" cy="1793123"/>
          </a:xfrm>
        </p:grpSpPr>
        <p:grpSp>
          <p:nvGrpSpPr>
            <p:cNvPr id="639" name="Group 638"/>
            <p:cNvGrpSpPr/>
            <p:nvPr/>
          </p:nvGrpSpPr>
          <p:grpSpPr>
            <a:xfrm>
              <a:off x="1166109" y="2333836"/>
              <a:ext cx="4439595" cy="1428751"/>
              <a:chOff x="2356643" y="2295927"/>
              <a:chExt cx="4439595" cy="1428751"/>
            </a:xfrm>
          </p:grpSpPr>
          <p:grpSp>
            <p:nvGrpSpPr>
              <p:cNvPr id="640" name="Group 639"/>
              <p:cNvGrpSpPr/>
              <p:nvPr/>
            </p:nvGrpSpPr>
            <p:grpSpPr>
              <a:xfrm>
                <a:off x="2356643" y="2295927"/>
                <a:ext cx="435207" cy="231286"/>
                <a:chOff x="2681645" y="1908042"/>
                <a:chExt cx="435207" cy="231286"/>
              </a:xfrm>
            </p:grpSpPr>
            <p:sp>
              <p:nvSpPr>
                <p:cNvPr id="659" name="Rounded Rectangle 658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60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$210</a:t>
                  </a:r>
                </a:p>
              </p:txBody>
            </p:sp>
          </p:grpSp>
          <p:grpSp>
            <p:nvGrpSpPr>
              <p:cNvPr id="641" name="Group 640"/>
              <p:cNvGrpSpPr/>
              <p:nvPr/>
            </p:nvGrpSpPr>
            <p:grpSpPr>
              <a:xfrm>
                <a:off x="2864740" y="2849105"/>
                <a:ext cx="435207" cy="231286"/>
                <a:chOff x="2681645" y="1908042"/>
                <a:chExt cx="435207" cy="231286"/>
              </a:xfrm>
            </p:grpSpPr>
            <p:sp>
              <p:nvSpPr>
                <p:cNvPr id="657" name="Rounded Rectangle 656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58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$210</a:t>
                  </a:r>
                </a:p>
              </p:txBody>
            </p:sp>
          </p:grpSp>
          <p:grpSp>
            <p:nvGrpSpPr>
              <p:cNvPr id="642" name="Group 641"/>
              <p:cNvGrpSpPr/>
              <p:nvPr/>
            </p:nvGrpSpPr>
            <p:grpSpPr>
              <a:xfrm>
                <a:off x="3492597" y="3288471"/>
                <a:ext cx="435207" cy="231286"/>
                <a:chOff x="2681645" y="1908042"/>
                <a:chExt cx="435207" cy="231286"/>
              </a:xfrm>
            </p:grpSpPr>
            <p:sp>
              <p:nvSpPr>
                <p:cNvPr id="655" name="Rounded Rectangle 654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56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$90</a:t>
                  </a: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5174690" y="3298028"/>
                <a:ext cx="435207" cy="231286"/>
                <a:chOff x="2681645" y="1908042"/>
                <a:chExt cx="435207" cy="231286"/>
              </a:xfrm>
            </p:grpSpPr>
            <p:sp>
              <p:nvSpPr>
                <p:cNvPr id="653" name="Rounded Rectangle 652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54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$90</a:t>
                  </a:r>
                </a:p>
              </p:txBody>
            </p:sp>
          </p:grpSp>
          <p:grpSp>
            <p:nvGrpSpPr>
              <p:cNvPr id="644" name="Group 643"/>
              <p:cNvGrpSpPr/>
              <p:nvPr/>
            </p:nvGrpSpPr>
            <p:grpSpPr>
              <a:xfrm>
                <a:off x="5798983" y="2908879"/>
                <a:ext cx="435207" cy="231286"/>
                <a:chOff x="2681645" y="1908042"/>
                <a:chExt cx="435207" cy="231286"/>
              </a:xfrm>
            </p:grpSpPr>
            <p:sp>
              <p:nvSpPr>
                <p:cNvPr id="651" name="Rounded Rectangle 650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52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$210</a:t>
                  </a:r>
                </a:p>
              </p:txBody>
            </p:sp>
          </p:grpSp>
          <p:grpSp>
            <p:nvGrpSpPr>
              <p:cNvPr id="645" name="Group 644"/>
              <p:cNvGrpSpPr/>
              <p:nvPr/>
            </p:nvGrpSpPr>
            <p:grpSpPr>
              <a:xfrm>
                <a:off x="6361031" y="2303318"/>
                <a:ext cx="435207" cy="231286"/>
                <a:chOff x="2681645" y="1908042"/>
                <a:chExt cx="435207" cy="231286"/>
              </a:xfrm>
            </p:grpSpPr>
            <p:sp>
              <p:nvSpPr>
                <p:cNvPr id="649" name="Rounded Rectangle 648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50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$210</a:t>
                  </a:r>
                </a:p>
              </p:txBody>
            </p:sp>
          </p:grpSp>
          <p:grpSp>
            <p:nvGrpSpPr>
              <p:cNvPr id="646" name="Group 645"/>
              <p:cNvGrpSpPr/>
              <p:nvPr/>
            </p:nvGrpSpPr>
            <p:grpSpPr>
              <a:xfrm>
                <a:off x="4172420" y="3493392"/>
                <a:ext cx="435207" cy="231286"/>
                <a:chOff x="2681645" y="1908042"/>
                <a:chExt cx="435207" cy="231286"/>
              </a:xfrm>
            </p:grpSpPr>
            <p:sp>
              <p:nvSpPr>
                <p:cNvPr id="647" name="Rounded Rectangle 646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48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$210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68A1B86-1005-4569-BC2F-61808450D30A}"/>
                </a:ext>
              </a:extLst>
            </p:cNvPr>
            <p:cNvGrpSpPr/>
            <p:nvPr/>
          </p:nvGrpSpPr>
          <p:grpSpPr>
            <a:xfrm>
              <a:off x="1113390" y="2992661"/>
              <a:ext cx="8798171" cy="1134298"/>
              <a:chOff x="1113390" y="2992661"/>
              <a:chExt cx="8798171" cy="1134298"/>
            </a:xfrm>
          </p:grpSpPr>
          <p:grpSp>
            <p:nvGrpSpPr>
              <p:cNvPr id="620" name="Group 619"/>
              <p:cNvGrpSpPr/>
              <p:nvPr/>
            </p:nvGrpSpPr>
            <p:grpSpPr>
              <a:xfrm>
                <a:off x="1113390" y="2992661"/>
                <a:ext cx="4584675" cy="1134298"/>
                <a:chOff x="2303924" y="2954752"/>
                <a:chExt cx="4584675" cy="1134298"/>
              </a:xfrm>
            </p:grpSpPr>
            <p:grpSp>
              <p:nvGrpSpPr>
                <p:cNvPr id="621" name="Group 620"/>
                <p:cNvGrpSpPr/>
                <p:nvPr/>
              </p:nvGrpSpPr>
              <p:grpSpPr>
                <a:xfrm>
                  <a:off x="5074589" y="3826200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37" name="Rounded Rectangle 636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38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$90</a:t>
                    </a:r>
                  </a:p>
                </p:txBody>
              </p:sp>
            </p:grpSp>
            <p:grpSp>
              <p:nvGrpSpPr>
                <p:cNvPr id="622" name="Group 621"/>
                <p:cNvGrpSpPr/>
                <p:nvPr/>
              </p:nvGrpSpPr>
              <p:grpSpPr>
                <a:xfrm>
                  <a:off x="2899422" y="3598332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35" name="Rounded Rectangle 634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36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$90</a:t>
                    </a:r>
                  </a:p>
                </p:txBody>
              </p:sp>
            </p:grpSp>
            <p:grpSp>
              <p:nvGrpSpPr>
                <p:cNvPr id="623" name="Group 622"/>
                <p:cNvGrpSpPr/>
                <p:nvPr/>
              </p:nvGrpSpPr>
              <p:grpSpPr>
                <a:xfrm>
                  <a:off x="6453392" y="2954752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33" name="Rounded Rectangle 632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34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$90</a:t>
                    </a:r>
                  </a:p>
                </p:txBody>
              </p:sp>
            </p:grpSp>
            <p:grpSp>
              <p:nvGrpSpPr>
                <p:cNvPr id="624" name="Group 623"/>
                <p:cNvGrpSpPr/>
                <p:nvPr/>
              </p:nvGrpSpPr>
              <p:grpSpPr>
                <a:xfrm>
                  <a:off x="4000694" y="3857764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31" name="Rounded Rectangle 630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32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$210</a:t>
                    </a:r>
                  </a:p>
                </p:txBody>
              </p:sp>
            </p:grpSp>
            <p:grpSp>
              <p:nvGrpSpPr>
                <p:cNvPr id="625" name="Group 624"/>
                <p:cNvGrpSpPr/>
                <p:nvPr/>
              </p:nvGrpSpPr>
              <p:grpSpPr>
                <a:xfrm>
                  <a:off x="5992977" y="3423029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29" name="Rounded Rectangle 628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30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 dirty="0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$210</a:t>
                    </a:r>
                  </a:p>
                </p:txBody>
              </p:sp>
            </p:grpSp>
            <p:grpSp>
              <p:nvGrpSpPr>
                <p:cNvPr id="626" name="Group 625"/>
                <p:cNvGrpSpPr/>
                <p:nvPr/>
              </p:nvGrpSpPr>
              <p:grpSpPr>
                <a:xfrm>
                  <a:off x="2303924" y="3080391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627" name="Rounded Rectangle 626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628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 dirty="0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$210</a:t>
                    </a:r>
                  </a:p>
                </p:txBody>
              </p:sp>
            </p:grp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59F06EF0-4C5B-42E5-B186-DDF8D8513237}"/>
                  </a:ext>
                </a:extLst>
              </p:cNvPr>
              <p:cNvSpPr/>
              <p:nvPr/>
            </p:nvSpPr>
            <p:spPr>
              <a:xfrm>
                <a:off x="7063460" y="3103577"/>
                <a:ext cx="2848101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  <a:tabLst>
                    <a:tab pos="796925" algn="l"/>
                  </a:tabLst>
                </a:pPr>
                <a:r>
                  <a:rPr lang="en-US" b="1" kern="0" dirty="0">
                    <a:solidFill>
                      <a:srgbClr val="F479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Tier 3 &amp; Beyond</a:t>
                </a:r>
              </a:p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  <a:tabLst>
                    <a:tab pos="1143000" algn="l"/>
                  </a:tabLst>
                </a:pPr>
                <a:r>
                  <a:rPr lang="en-US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Jr Sales	$210</a:t>
                </a:r>
              </a:p>
              <a:p>
                <a:pPr marL="0" indent="0" fontAlgn="auto">
                  <a:lnSpc>
                    <a:spcPts val="1900"/>
                  </a:lnSpc>
                  <a:spcBef>
                    <a:spcPts val="0"/>
                  </a:spcBef>
                  <a:buClr>
                    <a:srgbClr val="FF9900"/>
                  </a:buClr>
                  <a:buSzPct val="120000"/>
                  <a:buNone/>
                  <a:tabLst>
                    <a:tab pos="1143000" algn="l"/>
                  </a:tabLst>
                </a:pPr>
                <a:r>
                  <a:rPr lang="en-US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Sr Sales	$90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3E5A8FD-D1F8-4CC2-8F2A-C1C217369015}"/>
              </a:ext>
            </a:extLst>
          </p:cNvPr>
          <p:cNvGrpSpPr/>
          <p:nvPr/>
        </p:nvGrpSpPr>
        <p:grpSpPr>
          <a:xfrm>
            <a:off x="279153" y="3887677"/>
            <a:ext cx="6498164" cy="1605415"/>
            <a:chOff x="279153" y="3887677"/>
            <a:chExt cx="6498164" cy="1605415"/>
          </a:xfrm>
        </p:grpSpPr>
        <p:sp>
          <p:nvSpPr>
            <p:cNvPr id="662" name="Down Arrow 661"/>
            <p:cNvSpPr/>
            <p:nvPr/>
          </p:nvSpPr>
          <p:spPr>
            <a:xfrm>
              <a:off x="1056703" y="3913000"/>
              <a:ext cx="913758" cy="788862"/>
            </a:xfrm>
            <a:prstGeom prst="downArrow">
              <a:avLst/>
            </a:prstGeom>
            <a:solidFill>
              <a:srgbClr val="FF9B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19799999"/>
              </a:camera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3" name="Down Arrow 662"/>
            <p:cNvSpPr/>
            <p:nvPr/>
          </p:nvSpPr>
          <p:spPr>
            <a:xfrm>
              <a:off x="4839025" y="3887677"/>
              <a:ext cx="913758" cy="788862"/>
            </a:xfrm>
            <a:prstGeom prst="downArrow">
              <a:avLst/>
            </a:prstGeom>
            <a:solidFill>
              <a:srgbClr val="FF9B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1800000"/>
              </a:camera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4" name="Down Arrow 663"/>
            <p:cNvSpPr/>
            <p:nvPr/>
          </p:nvSpPr>
          <p:spPr>
            <a:xfrm>
              <a:off x="2924587" y="4338795"/>
              <a:ext cx="1043384" cy="788862"/>
            </a:xfrm>
            <a:prstGeom prst="downArrow">
              <a:avLst/>
            </a:prstGeom>
            <a:solidFill>
              <a:srgbClr val="FF9B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8" name="Text Placeholder 3"/>
            <p:cNvSpPr txBox="1">
              <a:spLocks/>
            </p:cNvSpPr>
            <p:nvPr/>
          </p:nvSpPr>
          <p:spPr>
            <a:xfrm>
              <a:off x="4860697" y="4747943"/>
              <a:ext cx="1916620" cy="307199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sales in your team</a:t>
              </a:r>
            </a:p>
          </p:txBody>
        </p:sp>
        <p:sp>
          <p:nvSpPr>
            <p:cNvPr id="669" name="Text Placeholder 3"/>
            <p:cNvSpPr txBox="1">
              <a:spLocks/>
            </p:cNvSpPr>
            <p:nvPr/>
          </p:nvSpPr>
          <p:spPr>
            <a:xfrm>
              <a:off x="279153" y="4746939"/>
              <a:ext cx="1939425" cy="307199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sales in your team</a:t>
              </a:r>
            </a:p>
          </p:txBody>
        </p:sp>
        <p:sp>
          <p:nvSpPr>
            <p:cNvPr id="670" name="Text Placeholder 3"/>
            <p:cNvSpPr txBox="1">
              <a:spLocks/>
            </p:cNvSpPr>
            <p:nvPr/>
          </p:nvSpPr>
          <p:spPr>
            <a:xfrm>
              <a:off x="2648055" y="5185893"/>
              <a:ext cx="1959843" cy="307199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sales in your team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BF6C35E-9F9C-463E-99D7-61E59E0EA4A5}"/>
              </a:ext>
            </a:extLst>
          </p:cNvPr>
          <p:cNvGrpSpPr/>
          <p:nvPr/>
        </p:nvGrpSpPr>
        <p:grpSpPr>
          <a:xfrm>
            <a:off x="1321146" y="3913000"/>
            <a:ext cx="4169558" cy="888290"/>
            <a:chOff x="1321146" y="3913000"/>
            <a:chExt cx="4169558" cy="888290"/>
          </a:xfrm>
        </p:grpSpPr>
        <p:sp>
          <p:nvSpPr>
            <p:cNvPr id="675" name="Rounded Rectangle 674"/>
            <p:cNvSpPr/>
            <p:nvPr/>
          </p:nvSpPr>
          <p:spPr>
            <a:xfrm>
              <a:off x="3199489" y="4452763"/>
              <a:ext cx="512512" cy="348527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6" name="CustomShape 1"/>
            <p:cNvSpPr>
              <a:spLocks noChangeArrowheads="1"/>
            </p:cNvSpPr>
            <p:nvPr/>
          </p:nvSpPr>
          <p:spPr bwMode="auto">
            <a:xfrm>
              <a:off x="3250217" y="4376094"/>
              <a:ext cx="435207" cy="40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105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$90/or $210</a:t>
              </a:r>
            </a:p>
          </p:txBody>
        </p:sp>
        <p:sp>
          <p:nvSpPr>
            <p:cNvPr id="673" name="Rounded Rectangle 672"/>
            <p:cNvSpPr/>
            <p:nvPr/>
          </p:nvSpPr>
          <p:spPr>
            <a:xfrm>
              <a:off x="1321146" y="3999937"/>
              <a:ext cx="455693" cy="348527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4" name="CustomShape 1"/>
            <p:cNvSpPr>
              <a:spLocks noChangeArrowheads="1"/>
            </p:cNvSpPr>
            <p:nvPr/>
          </p:nvSpPr>
          <p:spPr bwMode="auto">
            <a:xfrm>
              <a:off x="1344901" y="3934286"/>
              <a:ext cx="435207" cy="40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105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$90/or $210</a:t>
              </a:r>
            </a:p>
          </p:txBody>
        </p:sp>
        <p:sp>
          <p:nvSpPr>
            <p:cNvPr id="671" name="Rounded Rectangle 670"/>
            <p:cNvSpPr/>
            <p:nvPr/>
          </p:nvSpPr>
          <p:spPr>
            <a:xfrm>
              <a:off x="5035011" y="3981959"/>
              <a:ext cx="455693" cy="348527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2" name="CustomShape 1"/>
            <p:cNvSpPr>
              <a:spLocks noChangeArrowheads="1"/>
            </p:cNvSpPr>
            <p:nvPr/>
          </p:nvSpPr>
          <p:spPr bwMode="auto">
            <a:xfrm>
              <a:off x="5018908" y="3913000"/>
              <a:ext cx="435207" cy="40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105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$90/or $210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385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nhaltsplatzhalter 2"/>
          <p:cNvSpPr txBox="1">
            <a:spLocks/>
          </p:cNvSpPr>
          <p:nvPr/>
        </p:nvSpPr>
        <p:spPr>
          <a:xfrm>
            <a:off x="471488" y="1746624"/>
            <a:ext cx="4532468" cy="3182937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lvl="2" indent="0" fontAlgn="auto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GL receives 2% or $120 on all </a:t>
            </a:r>
            <a:b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first 4 sales of any IBDJ in their entire group </a:t>
            </a:r>
          </a:p>
          <a:p>
            <a:pPr marL="0" lvl="2" indent="0" fontAlgn="auto">
              <a:spcBef>
                <a:spcPts val="0"/>
              </a:spcBef>
              <a:spcAft>
                <a:spcPts val="600"/>
              </a:spcAft>
              <a:buNone/>
            </a:pPr>
            <a:endParaRPr lang="en-US" sz="2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 fontAlgn="auto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GL receives 1% or $60 on all first 4 sales under another GL and continues to earn 2% on all legs without a GL or higher.</a:t>
            </a:r>
            <a:endParaRPr lang="de-DE" sz="2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7" name="Shape 797"/>
          <p:cNvGrpSpPr/>
          <p:nvPr/>
        </p:nvGrpSpPr>
        <p:grpSpPr>
          <a:xfrm>
            <a:off x="5821586" y="479075"/>
            <a:ext cx="923856" cy="1345132"/>
            <a:chOff x="7258864" y="407939"/>
            <a:chExt cx="923856" cy="1345132"/>
          </a:xfrm>
        </p:grpSpPr>
        <p:grpSp>
          <p:nvGrpSpPr>
            <p:cNvPr id="798" name="Shape 798"/>
            <p:cNvGrpSpPr/>
            <p:nvPr/>
          </p:nvGrpSpPr>
          <p:grpSpPr>
            <a:xfrm>
              <a:off x="7258864" y="407939"/>
              <a:ext cx="923856" cy="1345132"/>
              <a:chOff x="5579673" y="1357109"/>
              <a:chExt cx="923856" cy="1345132"/>
            </a:xfrm>
          </p:grpSpPr>
          <p:grpSp>
            <p:nvGrpSpPr>
              <p:cNvPr id="799" name="Shape 799"/>
              <p:cNvGrpSpPr/>
              <p:nvPr/>
            </p:nvGrpSpPr>
            <p:grpSpPr>
              <a:xfrm>
                <a:off x="5579673" y="1357109"/>
                <a:ext cx="923856" cy="1345132"/>
                <a:chOff x="4068614" y="914215"/>
                <a:chExt cx="1122846" cy="1634861"/>
              </a:xfrm>
            </p:grpSpPr>
            <p:pic>
              <p:nvPicPr>
                <p:cNvPr id="800" name="Shape 80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4068614" y="914215"/>
                  <a:ext cx="1122846" cy="16348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1" name="Shape 801"/>
                <p:cNvSpPr/>
                <p:nvPr/>
              </p:nvSpPr>
              <p:spPr>
                <a:xfrm>
                  <a:off x="4392932" y="1351729"/>
                  <a:ext cx="470061" cy="4700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wrap="square" lIns="50800" tIns="50800" rIns="50800" bIns="508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sz="2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  <p:sp>
              <p:nvSpPr>
                <p:cNvPr id="802" name="Shape 802"/>
                <p:cNvSpPr/>
                <p:nvPr/>
              </p:nvSpPr>
              <p:spPr>
                <a:xfrm>
                  <a:off x="4472980" y="1351729"/>
                  <a:ext cx="346269" cy="2181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b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SzPct val="25000"/>
                  </a:pPr>
                  <a:r>
                    <a:rPr lang="de-DE" sz="11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IBD</a:t>
                  </a:r>
                </a:p>
              </p:txBody>
            </p:sp>
            <p:sp>
              <p:nvSpPr>
                <p:cNvPr id="803" name="Shape 803"/>
                <p:cNvSpPr/>
                <p:nvPr/>
              </p:nvSpPr>
              <p:spPr>
                <a:xfrm>
                  <a:off x="4489287" y="1615225"/>
                  <a:ext cx="268610" cy="211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b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SzPct val="25000"/>
                  </a:pPr>
                  <a:r>
                    <a:rPr lang="de-DE" b="1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J</a:t>
                  </a:r>
                </a:p>
              </p:txBody>
            </p:sp>
          </p:grpSp>
          <p:grpSp>
            <p:nvGrpSpPr>
              <p:cNvPr id="804" name="Shape 804"/>
              <p:cNvGrpSpPr/>
              <p:nvPr/>
            </p:nvGrpSpPr>
            <p:grpSpPr>
              <a:xfrm>
                <a:off x="5846516" y="1704975"/>
                <a:ext cx="386757" cy="407327"/>
                <a:chOff x="5846516" y="1704975"/>
                <a:chExt cx="386757" cy="407327"/>
              </a:xfrm>
            </p:grpSpPr>
            <p:sp>
              <p:nvSpPr>
                <p:cNvPr id="805" name="Shape 805"/>
                <p:cNvSpPr/>
                <p:nvPr/>
              </p:nvSpPr>
              <p:spPr>
                <a:xfrm>
                  <a:off x="5846516" y="1717088"/>
                  <a:ext cx="386757" cy="38675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wrap="square" lIns="50800" tIns="50800" rIns="50800" bIns="508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sz="2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  <p:sp>
              <p:nvSpPr>
                <p:cNvPr id="806" name="Shape 806"/>
                <p:cNvSpPr/>
                <p:nvPr/>
              </p:nvSpPr>
              <p:spPr>
                <a:xfrm>
                  <a:off x="5912378" y="1704975"/>
                  <a:ext cx="222430" cy="407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b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SzPct val="25000"/>
                  </a:pPr>
                  <a:r>
                    <a:rPr lang="de-DE" sz="2800" b="1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J</a:t>
                  </a:r>
                </a:p>
              </p:txBody>
            </p:sp>
          </p:grpSp>
        </p:grpSp>
        <p:grpSp>
          <p:nvGrpSpPr>
            <p:cNvPr id="807" name="Shape 807"/>
            <p:cNvGrpSpPr/>
            <p:nvPr/>
          </p:nvGrpSpPr>
          <p:grpSpPr>
            <a:xfrm>
              <a:off x="7523315" y="767917"/>
              <a:ext cx="390009" cy="386757"/>
              <a:chOff x="8147157" y="934408"/>
              <a:chExt cx="390009" cy="386757"/>
            </a:xfrm>
          </p:grpSpPr>
          <p:sp>
            <p:nvSpPr>
              <p:cNvPr id="808" name="Shape 808"/>
              <p:cNvSpPr/>
              <p:nvPr/>
            </p:nvSpPr>
            <p:spPr>
              <a:xfrm>
                <a:off x="8150410" y="934408"/>
                <a:ext cx="386757" cy="386757"/>
              </a:xfrm>
              <a:prstGeom prst="roundRect">
                <a:avLst>
                  <a:gd name="adj" fmla="val 16667"/>
                </a:avLst>
              </a:prstGeom>
              <a:solidFill>
                <a:srgbClr val="FF9B57"/>
              </a:solidFill>
              <a:ln>
                <a:noFill/>
              </a:ln>
              <a:effectLst>
                <a:outerShdw blurRad="38100" dist="25400" dir="5400000" rotWithShape="0">
                  <a:srgbClr val="000000">
                    <a:alpha val="49803"/>
                  </a:srgbClr>
                </a:outerShdw>
              </a:effectLst>
            </p:spPr>
            <p:txBody>
              <a:bodyPr wrap="square" lIns="50800" tIns="50800" rIns="50800" bIns="508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sz="24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8147157" y="934776"/>
                <a:ext cx="388925" cy="312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b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de-DE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GL</a:t>
                </a:r>
              </a:p>
            </p:txBody>
          </p:sp>
        </p:grpSp>
      </p:grpSp>
      <p:sp>
        <p:nvSpPr>
          <p:cNvPr id="810" name="Shape 810"/>
          <p:cNvSpPr/>
          <p:nvPr/>
        </p:nvSpPr>
        <p:spPr>
          <a:xfrm>
            <a:off x="6167707" y="2605842"/>
            <a:ext cx="221007" cy="1738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b="1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" name="Shape 812"/>
          <p:cNvGrpSpPr/>
          <p:nvPr/>
        </p:nvGrpSpPr>
        <p:grpSpPr>
          <a:xfrm>
            <a:off x="5808594" y="1876717"/>
            <a:ext cx="923856" cy="1345132"/>
            <a:chOff x="4291953" y="2177194"/>
            <a:chExt cx="923856" cy="1345132"/>
          </a:xfrm>
        </p:grpSpPr>
        <p:pic>
          <p:nvPicPr>
            <p:cNvPr id="813" name="Shape 8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1953" y="2177194"/>
              <a:ext cx="923856" cy="1345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Shape 814"/>
            <p:cNvSpPr/>
            <p:nvPr/>
          </p:nvSpPr>
          <p:spPr>
            <a:xfrm>
              <a:off x="4552978" y="2517831"/>
              <a:ext cx="386757" cy="386757"/>
            </a:xfrm>
            <a:prstGeom prst="roundRect">
              <a:avLst>
                <a:gd name="adj" fmla="val 16667"/>
              </a:avLst>
            </a:prstGeom>
            <a:solidFill>
              <a:srgbClr val="FF9B57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4550810" y="2536568"/>
              <a:ext cx="388925" cy="312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b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SzPct val="25000"/>
              </a:pPr>
              <a:r>
                <a:rPr lang="de-DE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GL</a:t>
              </a:r>
            </a:p>
          </p:txBody>
        </p:sp>
      </p:grpSp>
      <p:grpSp>
        <p:nvGrpSpPr>
          <p:cNvPr id="816" name="Shape 816"/>
          <p:cNvGrpSpPr/>
          <p:nvPr/>
        </p:nvGrpSpPr>
        <p:grpSpPr>
          <a:xfrm>
            <a:off x="7808903" y="3592303"/>
            <a:ext cx="803666" cy="1209413"/>
            <a:chOff x="7526038" y="3713262"/>
            <a:chExt cx="803666" cy="1209413"/>
          </a:xfrm>
        </p:grpSpPr>
        <p:pic>
          <p:nvPicPr>
            <p:cNvPr id="817" name="Shape 8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26038" y="3713262"/>
              <a:ext cx="803666" cy="1209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Shape 818"/>
            <p:cNvSpPr/>
            <p:nvPr/>
          </p:nvSpPr>
          <p:spPr>
            <a:xfrm>
              <a:off x="7754435" y="4032280"/>
              <a:ext cx="347673" cy="34767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7739514" y="4005994"/>
              <a:ext cx="393283" cy="349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b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SzPct val="25000"/>
              </a:pPr>
              <a:r>
                <a:rPr lang="de-DE" sz="2000" b="1" dirty="0">
                  <a:solidFill>
                    <a:srgbClr val="FF6600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J</a:t>
              </a:r>
            </a:p>
          </p:txBody>
        </p:sp>
      </p:grpSp>
      <p:cxnSp>
        <p:nvCxnSpPr>
          <p:cNvPr id="820" name="Shape 820"/>
          <p:cNvCxnSpPr/>
          <p:nvPr/>
        </p:nvCxnSpPr>
        <p:spPr>
          <a:xfrm rot="16200000" flipV="1">
            <a:off x="6324513" y="1552375"/>
            <a:ext cx="2294434" cy="1467943"/>
          </a:xfrm>
          <a:prstGeom prst="bentConnector3">
            <a:avLst>
              <a:gd name="adj1" fmla="val 100008"/>
            </a:avLst>
          </a:prstGeom>
          <a:noFill/>
          <a:ln w="19050" cap="flat" cmpd="sng">
            <a:solidFill>
              <a:srgbClr val="F4792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821" name="Shape 821"/>
          <p:cNvSpPr txBox="1"/>
          <p:nvPr/>
        </p:nvSpPr>
        <p:spPr>
          <a:xfrm>
            <a:off x="8444456" y="2209986"/>
            <a:ext cx="523976" cy="7197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de-DE" b="1" dirty="0">
                <a:solidFill>
                  <a:srgbClr val="F47920"/>
                </a:solidFill>
                <a:latin typeface="Arial"/>
                <a:ea typeface="Arial"/>
                <a:cs typeface="Arial"/>
                <a:sym typeface="Arial"/>
              </a:rPr>
              <a:t>2%</a:t>
            </a:r>
          </a:p>
        </p:txBody>
      </p:sp>
      <p:grpSp>
        <p:nvGrpSpPr>
          <p:cNvPr id="822" name="Shape 822"/>
          <p:cNvGrpSpPr/>
          <p:nvPr/>
        </p:nvGrpSpPr>
        <p:grpSpPr>
          <a:xfrm>
            <a:off x="5881741" y="3567087"/>
            <a:ext cx="803666" cy="1209413"/>
            <a:chOff x="323528" y="982109"/>
            <a:chExt cx="1258144" cy="1893343"/>
          </a:xfrm>
        </p:grpSpPr>
        <p:pic>
          <p:nvPicPr>
            <p:cNvPr id="823" name="Shape 8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3528" y="982109"/>
              <a:ext cx="1258144" cy="1893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" name="Shape 824"/>
            <p:cNvSpPr/>
            <p:nvPr/>
          </p:nvSpPr>
          <p:spPr>
            <a:xfrm>
              <a:off x="681086" y="1481534"/>
              <a:ext cx="544286" cy="54428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wrap="square" lIns="50800" tIns="50800" rIns="50800" bIns="508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657725" y="1440382"/>
              <a:ext cx="615687" cy="546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b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SzPct val="25000"/>
              </a:pPr>
              <a:r>
                <a:rPr lang="de-DE" sz="2000" b="1" dirty="0">
                  <a:solidFill>
                    <a:srgbClr val="FF6600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J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>
            <a:off x="7200662" y="2805284"/>
            <a:ext cx="523976" cy="7197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de-DE" b="1" dirty="0">
                <a:solidFill>
                  <a:srgbClr val="F47920"/>
                </a:solidFill>
                <a:latin typeface="Arial"/>
                <a:ea typeface="Arial"/>
                <a:cs typeface="Arial"/>
                <a:sym typeface="Arial"/>
              </a:rPr>
              <a:t>2%</a:t>
            </a:r>
          </a:p>
        </p:txBody>
      </p:sp>
      <p:cxnSp>
        <p:nvCxnSpPr>
          <p:cNvPr id="828" name="Shape 828"/>
          <p:cNvCxnSpPr>
            <a:stCxn id="823" idx="3"/>
            <a:endCxn id="800" idx="3"/>
          </p:cNvCxnSpPr>
          <p:nvPr/>
        </p:nvCxnSpPr>
        <p:spPr>
          <a:xfrm rot="10800000" flipH="1">
            <a:off x="6685408" y="1151694"/>
            <a:ext cx="60000" cy="3020099"/>
          </a:xfrm>
          <a:prstGeom prst="bentConnector3">
            <a:avLst>
              <a:gd name="adj1" fmla="val 1719569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829" name="Shape 829"/>
          <p:cNvSpPr txBox="1"/>
          <p:nvPr/>
        </p:nvSpPr>
        <p:spPr>
          <a:xfrm>
            <a:off x="7780231" y="2209986"/>
            <a:ext cx="523976" cy="7197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de-DE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  <p:sp>
        <p:nvSpPr>
          <p:cNvPr id="834" name="Shape 834"/>
          <p:cNvSpPr/>
          <p:nvPr/>
        </p:nvSpPr>
        <p:spPr>
          <a:xfrm>
            <a:off x="722848" y="356645"/>
            <a:ext cx="848295" cy="332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de-DE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43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 Blockage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204986" y="850745"/>
            <a:ext cx="28810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 Management Bonus</a:t>
            </a:r>
          </a:p>
        </p:txBody>
      </p:sp>
      <p:cxnSp>
        <p:nvCxnSpPr>
          <p:cNvPr id="58" name="Shape 828"/>
          <p:cNvCxnSpPr/>
          <p:nvPr/>
        </p:nvCxnSpPr>
        <p:spPr>
          <a:xfrm rot="5400000" flipH="1" flipV="1">
            <a:off x="6051645" y="3155548"/>
            <a:ext cx="1435130" cy="19268"/>
          </a:xfrm>
          <a:prstGeom prst="bentConnector4">
            <a:avLst>
              <a:gd name="adj1" fmla="val -132"/>
              <a:gd name="adj2" fmla="val 1376816"/>
            </a:avLst>
          </a:prstGeom>
          <a:noFill/>
          <a:ln w="19050" cap="flat" cmpd="sng">
            <a:solidFill>
              <a:srgbClr val="F4782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710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/>
      <p:bldP spid="827" grpId="0"/>
      <p:bldP spid="8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49"/>
          <p:cNvSpPr txBox="1">
            <a:spLocks/>
          </p:cNvSpPr>
          <p:nvPr/>
        </p:nvSpPr>
        <p:spPr>
          <a:xfrm>
            <a:off x="1335584" y="1273324"/>
            <a:ext cx="7200800" cy="3744416"/>
          </a:xfrm>
          <a:prstGeom prst="rect">
            <a:avLst/>
          </a:prstGeom>
        </p:spPr>
        <p:txBody>
          <a:bodyPr lIns="32144" tIns="32144" rIns="32144" bIns="32144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5pPr>
            <a:lvl6pPr marL="32142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642851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96427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12857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algn="l" defTabSz="914383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Enroll as a BEMER IBD then become a …</a:t>
            </a:r>
          </a:p>
          <a:p>
            <a:pPr marL="971550" lvl="1" indent="-514350" algn="l" defTabSz="914383">
              <a:lnSpc>
                <a:spcPct val="150000"/>
              </a:lnSpc>
              <a:buAutoNum type="arabicParenR"/>
              <a:tabLst>
                <a:tab pos="2001838" algn="l"/>
                <a:tab pos="2225675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Junior	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Buy or Sell a BEMER</a:t>
            </a:r>
          </a:p>
          <a:p>
            <a:pPr marL="971550" lvl="1" indent="-514350" algn="l" defTabSz="914383">
              <a:lnSpc>
                <a:spcPct val="150000"/>
              </a:lnSpc>
              <a:buAutoNum type="arabicParenR"/>
              <a:tabLst>
                <a:tab pos="2001838" algn="l"/>
                <a:tab pos="2225675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Senior	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 Pro Sales or 5,001 Points</a:t>
            </a:r>
          </a:p>
          <a:p>
            <a:pPr marL="971550" lvl="1" indent="-514350" algn="l" defTabSz="914383">
              <a:lnSpc>
                <a:spcPct val="150000"/>
              </a:lnSpc>
              <a:buAutoNum type="arabicParenR"/>
              <a:tabLst>
                <a:tab pos="2001838" algn="l"/>
                <a:tab pos="2225675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3200" b="1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Group Leader </a:t>
            </a:r>
            <a:br>
              <a:rPr lang="en-US" sz="3200" b="1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Produce 5 Tier 1 </a:t>
            </a:r>
            <a:r>
              <a: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Srs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plus 15 Additional Jr/</a:t>
            </a:r>
            <a:r>
              <a:rPr 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Srs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b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First 2 Tiers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Group Leader Summary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GL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151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363997" y="1739898"/>
            <a:ext cx="5571680" cy="3189575"/>
            <a:chOff x="399435" y="1540133"/>
            <a:chExt cx="5571680" cy="3189575"/>
          </a:xfrm>
        </p:grpSpPr>
        <p:grpSp>
          <p:nvGrpSpPr>
            <p:cNvPr id="107" name="Group 106"/>
            <p:cNvGrpSpPr/>
            <p:nvPr/>
          </p:nvGrpSpPr>
          <p:grpSpPr>
            <a:xfrm>
              <a:off x="399435" y="1825528"/>
              <a:ext cx="5571680" cy="2904180"/>
              <a:chOff x="500200" y="1897536"/>
              <a:chExt cx="5040560" cy="290418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500200" y="1897536"/>
                <a:ext cx="5040560" cy="2904180"/>
              </a:xfrm>
              <a:prstGeom prst="ellipse">
                <a:avLst/>
              </a:prstGeom>
              <a:solidFill>
                <a:srgbClr val="FF9B57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488789" y="4248179"/>
                <a:ext cx="1003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dirty="0">
                    <a:latin typeface="Arial"/>
                    <a:cs typeface="Arial"/>
                  </a:rPr>
                  <a:t>TIER 2</a:t>
                </a: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211899" y="1962078"/>
              <a:ext cx="4008171" cy="2016224"/>
            </a:xfrm>
            <a:prstGeom prst="ellipse">
              <a:avLst/>
            </a:prstGeom>
            <a:solidFill>
              <a:srgbClr val="FFB989"/>
            </a:solidFill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580022" y="2332221"/>
              <a:ext cx="10031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Arial"/>
                  <a:cs typeface="Arial"/>
                </a:rPr>
                <a:t>TIER 1</a:t>
              </a:r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794" y="2990149"/>
              <a:ext cx="510825" cy="629121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79" y="1972181"/>
              <a:ext cx="510825" cy="629121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547" y="2692261"/>
              <a:ext cx="510825" cy="629121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751" y="2720077"/>
              <a:ext cx="510825" cy="629121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966" y="2116197"/>
              <a:ext cx="510825" cy="629121"/>
            </a:xfrm>
            <a:prstGeom prst="rect">
              <a:avLst/>
            </a:prstGeom>
          </p:spPr>
        </p:pic>
        <p:grpSp>
          <p:nvGrpSpPr>
            <p:cNvPr id="127" name="Group 126"/>
            <p:cNvGrpSpPr/>
            <p:nvPr/>
          </p:nvGrpSpPr>
          <p:grpSpPr>
            <a:xfrm>
              <a:off x="2272528" y="2475752"/>
              <a:ext cx="251876" cy="253503"/>
              <a:chOff x="3954801" y="2315584"/>
              <a:chExt cx="251876" cy="253503"/>
            </a:xfrm>
          </p:grpSpPr>
          <p:sp>
            <p:nvSpPr>
              <p:cNvPr id="198" name="Rounded Rectangle 197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99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36276" y="2378895"/>
              <a:ext cx="4336949" cy="2162778"/>
              <a:chOff x="692216" y="2402565"/>
              <a:chExt cx="3684737" cy="2162778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92216" y="2402565"/>
                <a:ext cx="3684737" cy="2162778"/>
                <a:chOff x="1053203" y="2341047"/>
                <a:chExt cx="3684737" cy="2162778"/>
              </a:xfrm>
            </p:grpSpPr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3420" y="2341047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0" name="Picture 18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2579188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1" name="Picture 19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3301117"/>
                  <a:ext cx="279384" cy="420111"/>
                </a:xfrm>
                <a:prstGeom prst="rect">
                  <a:avLst/>
                </a:prstGeom>
              </p:spPr>
            </p:pic>
            <p:sp>
              <p:nvSpPr>
                <p:cNvPr id="192" name="CustomShape 1"/>
                <p:cNvSpPr>
                  <a:spLocks noChangeArrowheads="1"/>
                </p:cNvSpPr>
                <p:nvPr/>
              </p:nvSpPr>
              <p:spPr bwMode="auto">
                <a:xfrm>
                  <a:off x="2210253" y="4027680"/>
                  <a:ext cx="71233" cy="560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endParaRPr lang="de-DE" sz="24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93" name="Picture 19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3583" y="3549911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1517" y="408371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3203" y="294225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8556" y="3799496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9172" y="3940454"/>
                  <a:ext cx="279384" cy="420111"/>
                </a:xfrm>
                <a:prstGeom prst="rect">
                  <a:avLst/>
                </a:prstGeom>
              </p:spPr>
            </p:pic>
          </p:grp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794" y="383771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9369" y="397400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032" y="4126407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2684527" y="1540133"/>
              <a:ext cx="835258" cy="831891"/>
              <a:chOff x="2409814" y="1537496"/>
              <a:chExt cx="1257487" cy="1252418"/>
            </a:xfrm>
          </p:grpSpPr>
          <p:sp>
            <p:nvSpPr>
              <p:cNvPr id="182" name="Ellipse 12"/>
              <p:cNvSpPr/>
              <p:nvPr/>
            </p:nvSpPr>
            <p:spPr bwMode="auto">
              <a:xfrm rot="1376839">
                <a:off x="2409814" y="1537496"/>
                <a:ext cx="1257487" cy="1252418"/>
              </a:xfrm>
              <a:prstGeom prst="ellipse">
                <a:avLst/>
              </a:prstGeom>
              <a:solidFill>
                <a:srgbClr val="FF9B57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AT" kern="0" dirty="0">
                  <a:solidFill>
                    <a:srgbClr val="FF6600"/>
                  </a:solidFill>
                  <a:latin typeface="Open Sans" panose="020B0606030504020204" pitchFamily="34" charset="0"/>
                </a:endParaRPr>
              </a:p>
            </p:txBody>
          </p:sp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5">
                <a:duotone>
                  <a:srgbClr val="28282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9870" y="1635811"/>
                <a:ext cx="917375" cy="100154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3592119" y="2317450"/>
              <a:ext cx="251876" cy="253503"/>
              <a:chOff x="3954801" y="2315584"/>
              <a:chExt cx="251876" cy="253503"/>
            </a:xfrm>
          </p:grpSpPr>
          <p:sp>
            <p:nvSpPr>
              <p:cNvPr id="179" name="Rounded Rectangle 178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1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656795" y="3038401"/>
              <a:ext cx="251876" cy="253503"/>
              <a:chOff x="3954801" y="2315584"/>
              <a:chExt cx="251876" cy="253503"/>
            </a:xfrm>
          </p:grpSpPr>
          <p:sp>
            <p:nvSpPr>
              <p:cNvPr id="177" name="Rounded Rectangle 176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8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1998042" y="3361292"/>
              <a:ext cx="251876" cy="263265"/>
              <a:chOff x="3954801" y="2379696"/>
              <a:chExt cx="251876" cy="263265"/>
            </a:xfrm>
          </p:grpSpPr>
          <p:sp>
            <p:nvSpPr>
              <p:cNvPr id="175" name="Rounded Rectangle 174"/>
              <p:cNvSpPr/>
              <p:nvPr/>
            </p:nvSpPr>
            <p:spPr>
              <a:xfrm>
                <a:off x="3963105" y="2379696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6" name="CustomShape 1"/>
              <p:cNvSpPr>
                <a:spLocks noChangeArrowheads="1"/>
              </p:cNvSpPr>
              <p:nvPr/>
            </p:nvSpPr>
            <p:spPr bwMode="auto">
              <a:xfrm>
                <a:off x="3954801" y="2445024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434999" y="3081049"/>
              <a:ext cx="251876" cy="253503"/>
              <a:chOff x="3954801" y="2315584"/>
              <a:chExt cx="251876" cy="253503"/>
            </a:xfrm>
          </p:grpSpPr>
          <p:sp>
            <p:nvSpPr>
              <p:cNvPr id="171" name="Rounded Rectangle 170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3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2754405"/>
              <a:ext cx="510825" cy="629121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086" y="3287276"/>
              <a:ext cx="510825" cy="629121"/>
            </a:xfrm>
            <a:prstGeom prst="rect">
              <a:avLst/>
            </a:prstGeom>
          </p:spPr>
        </p:pic>
        <p:grpSp>
          <p:nvGrpSpPr>
            <p:cNvPr id="140" name="Group 139"/>
            <p:cNvGrpSpPr/>
            <p:nvPr/>
          </p:nvGrpSpPr>
          <p:grpSpPr>
            <a:xfrm>
              <a:off x="2943055" y="3125548"/>
              <a:ext cx="251876" cy="263265"/>
              <a:chOff x="3954801" y="2379696"/>
              <a:chExt cx="251876" cy="263265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3963105" y="2379696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CustomShape 1"/>
              <p:cNvSpPr>
                <a:spLocks noChangeArrowheads="1"/>
              </p:cNvSpPr>
              <p:nvPr/>
            </p:nvSpPr>
            <p:spPr bwMode="auto">
              <a:xfrm>
                <a:off x="3954801" y="2445024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3368334" y="3648248"/>
              <a:ext cx="251876" cy="253503"/>
              <a:chOff x="3954801" y="2315584"/>
              <a:chExt cx="251876" cy="25350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7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182" y="2196589"/>
              <a:ext cx="510825" cy="629121"/>
            </a:xfrm>
            <a:prstGeom prst="rect">
              <a:avLst/>
            </a:prstGeom>
          </p:spPr>
        </p:pic>
        <p:grpSp>
          <p:nvGrpSpPr>
            <p:cNvPr id="143" name="Group 142"/>
            <p:cNvGrpSpPr/>
            <p:nvPr/>
          </p:nvGrpSpPr>
          <p:grpSpPr>
            <a:xfrm>
              <a:off x="4233422" y="2541858"/>
              <a:ext cx="251876" cy="253503"/>
              <a:chOff x="3954801" y="2315584"/>
              <a:chExt cx="251876" cy="253503"/>
            </a:xfrm>
          </p:grpSpPr>
          <p:sp>
            <p:nvSpPr>
              <p:cNvPr id="163" name="Rounded Rectangle 162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4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712" y="2880405"/>
              <a:ext cx="510825" cy="6291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4326960" y="3226545"/>
              <a:ext cx="251876" cy="253503"/>
              <a:chOff x="3954801" y="2315584"/>
              <a:chExt cx="251876" cy="253503"/>
            </a:xfrm>
          </p:grpSpPr>
          <p:sp>
            <p:nvSpPr>
              <p:cNvPr id="161" name="Rounded Rectangle 160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2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59" y="3268325"/>
              <a:ext cx="510825" cy="629121"/>
            </a:xfrm>
            <a:prstGeom prst="rect">
              <a:avLst/>
            </a:prstGeom>
          </p:spPr>
        </p:pic>
        <p:grpSp>
          <p:nvGrpSpPr>
            <p:cNvPr id="148" name="Group 147"/>
            <p:cNvGrpSpPr/>
            <p:nvPr/>
          </p:nvGrpSpPr>
          <p:grpSpPr>
            <a:xfrm>
              <a:off x="2511007" y="3629297"/>
              <a:ext cx="251876" cy="253503"/>
              <a:chOff x="3954801" y="2315584"/>
              <a:chExt cx="251876" cy="253503"/>
            </a:xfrm>
          </p:grpSpPr>
          <p:sp>
            <p:nvSpPr>
              <p:cNvPr id="159" name="Rounded Rectangle 158"/>
              <p:cNvSpPr/>
              <p:nvPr/>
            </p:nvSpPr>
            <p:spPr>
              <a:xfrm>
                <a:off x="3963105" y="2315584"/>
                <a:ext cx="233916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0" name="CustomShape 1"/>
              <p:cNvSpPr>
                <a:spLocks noChangeArrowheads="1"/>
              </p:cNvSpPr>
              <p:nvPr/>
            </p:nvSpPr>
            <p:spPr bwMode="auto">
              <a:xfrm>
                <a:off x="3954801" y="2371150"/>
                <a:ext cx="251876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3217540"/>
              <a:ext cx="510825" cy="629121"/>
            </a:xfrm>
            <a:prstGeom prst="rect">
              <a:avLst/>
            </a:prstGeom>
          </p:spPr>
        </p:pic>
        <p:grpSp>
          <p:nvGrpSpPr>
            <p:cNvPr id="151" name="Group 150"/>
            <p:cNvGrpSpPr/>
            <p:nvPr/>
          </p:nvGrpSpPr>
          <p:grpSpPr>
            <a:xfrm>
              <a:off x="4879362" y="3585752"/>
              <a:ext cx="345354" cy="239217"/>
              <a:chOff x="3945899" y="2338527"/>
              <a:chExt cx="345354" cy="239217"/>
            </a:xfrm>
          </p:grpSpPr>
          <p:sp>
            <p:nvSpPr>
              <p:cNvPr id="157" name="Rounded Rectangle 156"/>
              <p:cNvSpPr/>
              <p:nvPr/>
            </p:nvSpPr>
            <p:spPr>
              <a:xfrm>
                <a:off x="3945899" y="2338527"/>
                <a:ext cx="328148" cy="239217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58" name="CustomShape 1"/>
              <p:cNvSpPr>
                <a:spLocks noChangeArrowheads="1"/>
              </p:cNvSpPr>
              <p:nvPr/>
            </p:nvSpPr>
            <p:spPr bwMode="auto">
              <a:xfrm>
                <a:off x="3954800" y="2371150"/>
                <a:ext cx="336453" cy="19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1400" b="1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</a:t>
                </a:r>
              </a:p>
            </p:txBody>
          </p:sp>
        </p:grp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301" y="2209578"/>
              <a:ext cx="371918" cy="458046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119" y="2579121"/>
              <a:ext cx="357078" cy="439770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920" y="2756364"/>
              <a:ext cx="357078" cy="439770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9" y="3404619"/>
              <a:ext cx="357078" cy="43977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07998" y="2137420"/>
            <a:ext cx="4422234" cy="1611365"/>
            <a:chOff x="4678520" y="2479663"/>
            <a:chExt cx="4120467" cy="1611365"/>
          </a:xfrm>
        </p:grpSpPr>
        <p:sp>
          <p:nvSpPr>
            <p:cNvPr id="165" name="Text Placeholder 3"/>
            <p:cNvSpPr txBox="1">
              <a:spLocks/>
            </p:cNvSpPr>
            <p:nvPr/>
          </p:nvSpPr>
          <p:spPr>
            <a:xfrm>
              <a:off x="6083637" y="2479663"/>
              <a:ext cx="2715350" cy="961054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12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800" i="1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Plus</a:t>
              </a:r>
              <a:endParaRPr lang="en-US" sz="18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GL Group Leader in </a:t>
              </a:r>
              <a:b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 or 2 </a:t>
              </a:r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 flipH="1">
              <a:off x="4678520" y="2823109"/>
              <a:ext cx="1425651" cy="85551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0" name="Straight Arrow Connector 179"/>
            <p:cNvCxnSpPr/>
            <p:nvPr/>
          </p:nvCxnSpPr>
          <p:spPr>
            <a:xfrm flipH="1">
              <a:off x="4943314" y="2823109"/>
              <a:ext cx="1167232" cy="126791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" name="Group 6"/>
          <p:cNvGrpSpPr/>
          <p:nvPr/>
        </p:nvGrpSpPr>
        <p:grpSpPr>
          <a:xfrm>
            <a:off x="4551750" y="1333241"/>
            <a:ext cx="4210905" cy="1252670"/>
            <a:chOff x="3851461" y="1675484"/>
            <a:chExt cx="4597309" cy="125267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00498" y="1675484"/>
              <a:ext cx="2448272" cy="732171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sz="1800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First Tier </a:t>
              </a:r>
              <a:b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Senior Distributors</a:t>
              </a:r>
            </a:p>
          </p:txBody>
        </p:sp>
        <p:cxnSp>
          <p:nvCxnSpPr>
            <p:cNvPr id="91" name="Elbow Connector 90"/>
            <p:cNvCxnSpPr/>
            <p:nvPr/>
          </p:nvCxnSpPr>
          <p:spPr>
            <a:xfrm rot="10800000" flipV="1">
              <a:off x="3851461" y="1903599"/>
              <a:ext cx="2149044" cy="1024555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4" name="CustomShape 1"/>
          <p:cNvSpPr>
            <a:spLocks noChangeArrowheads="1"/>
          </p:cNvSpPr>
          <p:nvPr/>
        </p:nvSpPr>
        <p:spPr bwMode="auto">
          <a:xfrm>
            <a:off x="1268390" y="641220"/>
            <a:ext cx="5774994" cy="6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2000" dirty="0" err="1">
                <a:latin typeface="Arial"/>
                <a:cs typeface="Arial"/>
              </a:rPr>
              <a:t>How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to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Qualify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for</a:t>
            </a:r>
            <a:r>
              <a:rPr lang="de-DE" sz="2000" dirty="0">
                <a:latin typeface="Arial"/>
                <a:cs typeface="Arial"/>
              </a:rPr>
              <a:t> Team Manager</a:t>
            </a: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520160" y="3232547"/>
            <a:ext cx="3482212" cy="1209129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lnSpc>
                <a:spcPts val="1900"/>
              </a:lnSpc>
              <a:spcBef>
                <a:spcPts val="1200"/>
              </a:spcBef>
              <a:buClr>
                <a:srgbClr val="FF9900"/>
              </a:buClr>
              <a:buSzPct val="120000"/>
              <a:buNone/>
            </a:pPr>
            <a:r>
              <a:rPr lang="en-US" sz="18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Plus</a:t>
            </a:r>
            <a:endParaRPr lang="en-US" sz="18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auto">
              <a:lnSpc>
                <a:spcPts val="1900"/>
              </a:lnSpc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sz="18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Training Seminars completed prior to becoming a Team Manager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471488" y="333526"/>
            <a:ext cx="9091488" cy="857250"/>
            <a:chOff x="471488" y="333526"/>
            <a:chExt cx="9091488" cy="857250"/>
          </a:xfrm>
        </p:grpSpPr>
        <p:sp>
          <p:nvSpPr>
            <p:cNvPr id="99" name="Title 1"/>
            <p:cNvSpPr txBox="1">
              <a:spLocks/>
            </p:cNvSpPr>
            <p:nvPr/>
          </p:nvSpPr>
          <p:spPr>
            <a:xfrm>
              <a:off x="1191568" y="333526"/>
              <a:ext cx="8371408" cy="857250"/>
            </a:xfrm>
            <a:prstGeom prst="rect">
              <a:avLst/>
            </a:prstGeom>
          </p:spPr>
          <p:txBody>
            <a:bodyPr lIns="91296" tIns="45648" rIns="91296" bIns="45648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100" b="1" kern="1200">
                  <a:solidFill>
                    <a:srgbClr val="FF9A05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  <a:extLst/>
            </a:lstStyle>
            <a:p>
              <a:r>
                <a:rPr lang="en-US" sz="3800" b="0" dirty="0">
                  <a:solidFill>
                    <a:srgbClr val="F4792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Team Manager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1488" y="445715"/>
              <a:ext cx="720080" cy="471924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4" name="CustomShape 1"/>
            <p:cNvSpPr>
              <a:spLocks noChangeArrowheads="1"/>
            </p:cNvSpPr>
            <p:nvPr/>
          </p:nvSpPr>
          <p:spPr bwMode="auto">
            <a:xfrm>
              <a:off x="471489" y="580720"/>
              <a:ext cx="720080" cy="33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 dirty="0">
                  <a:solidFill>
                    <a:schemeClr val="bg1"/>
                  </a:solidFill>
                  <a:latin typeface="Arial"/>
                  <a:cs typeface="Arial"/>
                </a:rPr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169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21"/>
            <a:ext cx="10160000" cy="571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-12030" y="-194223"/>
            <a:ext cx="10191056" cy="6011902"/>
          </a:xfrm>
          <a:prstGeom prst="rect">
            <a:avLst/>
          </a:prstGeom>
          <a:solidFill>
            <a:srgbClr val="FFFFFF">
              <a:alpha val="43137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6448" y="337220"/>
            <a:ext cx="8450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Important Disclosures: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Please refer to a readable copy of the BEMER USA Terms &amp; Conditions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Policy &amp; Procedures. Also refer to the corporate copy of BEMER USA Compensation Plan posted in your online office.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Any income mentioned are not meant to imply or guarantee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any level of earnings to an Independent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Distributor,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that will be based upon individual effort and circumstances.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4180" y="3598479"/>
            <a:ext cx="85566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4200" hangingPunct="0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This presentation is by private invitation only. Recording, copying, or posting it on websites, social media, etc.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STRICTLY PROHIBITED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20" y="3750628"/>
            <a:ext cx="5815608" cy="19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71488" y="445715"/>
            <a:ext cx="72008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19560" y="4583536"/>
            <a:ext cx="28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</a:p>
        </p:txBody>
      </p:sp>
      <p:sp>
        <p:nvSpPr>
          <p:cNvPr id="41" name="Rechteck 6"/>
          <p:cNvSpPr/>
          <p:nvPr/>
        </p:nvSpPr>
        <p:spPr bwMode="auto">
          <a:xfrm>
            <a:off x="471488" y="3858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prstClr val="white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57" name="Rechteck 16"/>
          <p:cNvSpPr/>
          <p:nvPr/>
        </p:nvSpPr>
        <p:spPr bwMode="auto">
          <a:xfrm>
            <a:off x="1636448" y="3854259"/>
            <a:ext cx="914399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8% </a:t>
            </a:r>
            <a:r>
              <a:rPr lang="de-DE" sz="1200" b="1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+ </a:t>
            </a:r>
            <a:r>
              <a:rPr lang="de-DE" sz="1400" b="1" smtClean="0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</a:t>
            </a:r>
            <a:endParaRPr lang="de-DE" sz="1400" b="1" dirty="0">
              <a:solidFill>
                <a:prstClr val="black"/>
              </a:solidFill>
              <a:latin typeface="Arial Narrow"/>
              <a:ea typeface="ヒラギノ角ゴ ProN W3" charset="-128"/>
              <a:cs typeface="Arial Narrow"/>
              <a:sym typeface="Gill Sans" charset="0"/>
            </a:endParaRPr>
          </a:p>
        </p:txBody>
      </p:sp>
      <p:sp>
        <p:nvSpPr>
          <p:cNvPr id="103" name="CustomShape 1"/>
          <p:cNvSpPr>
            <a:spLocks noChangeArrowheads="1"/>
          </p:cNvSpPr>
          <p:nvPr/>
        </p:nvSpPr>
        <p:spPr bwMode="auto">
          <a:xfrm>
            <a:off x="2543581" y="3821390"/>
            <a:ext cx="1979520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>
                <a:solidFill>
                  <a:prstClr val="black"/>
                </a:solidFill>
                <a:latin typeface="Arial"/>
                <a:cs typeface="Arial"/>
              </a:rPr>
              <a:t>  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11% </a:t>
            </a:r>
            <a:r>
              <a:rPr lang="de-DE" sz="1600" b="1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$660</a:t>
            </a:r>
            <a:r>
              <a:rPr lang="de-DE" sz="1600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</a:p>
        </p:txBody>
      </p:sp>
      <p:sp>
        <p:nvSpPr>
          <p:cNvPr id="42" name="Rechteck 6"/>
          <p:cNvSpPr/>
          <p:nvPr/>
        </p:nvSpPr>
        <p:spPr bwMode="auto">
          <a:xfrm>
            <a:off x="471488" y="4239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prstClr val="white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60" name="Rechteck 16"/>
          <p:cNvSpPr/>
          <p:nvPr/>
        </p:nvSpPr>
        <p:spPr bwMode="auto">
          <a:xfrm>
            <a:off x="1636447" y="4235259"/>
            <a:ext cx="914399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 </a:t>
            </a:r>
            <a:r>
              <a:rPr lang="de-DE" sz="1200" b="1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+ </a:t>
            </a:r>
            <a:r>
              <a:rPr lang="de-DE" sz="1400" b="1" smtClean="0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</a:t>
            </a:r>
            <a:endParaRPr lang="de-DE" sz="1400" b="1" dirty="0">
              <a:solidFill>
                <a:prstClr val="black"/>
              </a:solidFill>
              <a:latin typeface="Arial Narrow"/>
              <a:ea typeface="ヒラギノ角ゴ ProN W3" charset="-128"/>
              <a:cs typeface="Arial Narrow"/>
              <a:sym typeface="Gill Sans" charset="0"/>
            </a:endParaRPr>
          </a:p>
        </p:txBody>
      </p:sp>
      <p:sp>
        <p:nvSpPr>
          <p:cNvPr id="104" name="CustomShape 1"/>
          <p:cNvSpPr>
            <a:spLocks noChangeArrowheads="1"/>
          </p:cNvSpPr>
          <p:nvPr/>
        </p:nvSpPr>
        <p:spPr bwMode="auto">
          <a:xfrm>
            <a:off x="2655541" y="4216144"/>
            <a:ext cx="1979520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>
                <a:solidFill>
                  <a:prstClr val="black"/>
                </a:solidFill>
                <a:latin typeface="Arial"/>
                <a:cs typeface="Arial"/>
              </a:rPr>
              <a:t>  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6% </a:t>
            </a:r>
            <a:r>
              <a:rPr lang="de-DE" sz="1600" b="1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$360</a:t>
            </a:r>
            <a:r>
              <a:rPr lang="de-DE" sz="1600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36447" y="1371217"/>
            <a:ext cx="914401" cy="1621559"/>
            <a:chOff x="1636447" y="1371217"/>
            <a:chExt cx="914401" cy="1621559"/>
          </a:xfrm>
        </p:grpSpPr>
        <p:sp>
          <p:nvSpPr>
            <p:cNvPr id="59" name="Rechteck 19"/>
            <p:cNvSpPr/>
            <p:nvPr/>
          </p:nvSpPr>
          <p:spPr bwMode="auto">
            <a:xfrm>
              <a:off x="1636447" y="2712732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smtClean="0">
                  <a:solidFill>
                    <a:prstClr val="white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TM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" name="Rechteck 6"/>
            <p:cNvSpPr/>
            <p:nvPr/>
          </p:nvSpPr>
          <p:spPr bwMode="auto">
            <a:xfrm>
              <a:off x="1636449" y="1371217"/>
              <a:ext cx="914399" cy="13415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de-DE" sz="6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  <a:p>
              <a:pPr algn="ctr" defTabSz="914400"/>
              <a:r>
                <a:rPr lang="de-DE" sz="12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10 Tier 1 Seniors. </a:t>
              </a:r>
            </a:p>
            <a:p>
              <a:pPr algn="ctr" defTabSz="914400"/>
              <a:r>
                <a:rPr lang="de-DE" sz="1200">
                  <a:solidFill>
                    <a:srgbClr val="000000"/>
                  </a:solidFill>
                  <a:latin typeface="Arial" panose="020B0604020202020204" pitchFamily="34" charset="0"/>
                  <a:ea typeface="ヒラギノ角ゴ ProN W3" charset="-128"/>
                  <a:cs typeface="Arial" panose="020B0604020202020204" pitchFamily="34" charset="0"/>
                  <a:sym typeface="Gill Sans" charset="0"/>
                </a:rPr>
                <a:t>1 GL within first 2 Tiers</a:t>
              </a:r>
              <a:endParaRPr lang="de-DE" sz="800" dirty="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40" name="Rechteck 6"/>
          <p:cNvSpPr/>
          <p:nvPr/>
        </p:nvSpPr>
        <p:spPr bwMode="auto">
          <a:xfrm>
            <a:off x="471488" y="347791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dirty="0">
                <a:solidFill>
                  <a:prstClr val="white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</a:p>
        </p:txBody>
      </p:sp>
      <p:sp>
        <p:nvSpPr>
          <p:cNvPr id="58" name="Rechteck 18"/>
          <p:cNvSpPr/>
          <p:nvPr/>
        </p:nvSpPr>
        <p:spPr bwMode="auto">
          <a:xfrm>
            <a:off x="1636447" y="3473259"/>
            <a:ext cx="914400" cy="2889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prstClr val="white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25% </a:t>
            </a:r>
            <a:r>
              <a:rPr lang="de-DE" sz="1200" b="1">
                <a:solidFill>
                  <a:prstClr val="white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+ </a:t>
            </a:r>
            <a:r>
              <a:rPr lang="de-DE" sz="1400" b="1" smtClean="0">
                <a:solidFill>
                  <a:prstClr val="white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</a:t>
            </a:r>
            <a:endParaRPr lang="de-DE" sz="1400" b="1" dirty="0">
              <a:solidFill>
                <a:prstClr val="white"/>
              </a:solidFill>
              <a:latin typeface="Arial Narrow"/>
              <a:ea typeface="ヒラギノ角ゴ ProN W3" charset="-128"/>
              <a:cs typeface="Arial Narrow"/>
              <a:sym typeface="Gill Sans" charset="0"/>
            </a:endParaRPr>
          </a:p>
        </p:txBody>
      </p:sp>
      <p:sp>
        <p:nvSpPr>
          <p:cNvPr id="102" name="CustomShape 1"/>
          <p:cNvSpPr>
            <a:spLocks noChangeArrowheads="1"/>
          </p:cNvSpPr>
          <p:nvPr/>
        </p:nvSpPr>
        <p:spPr bwMode="auto">
          <a:xfrm>
            <a:off x="2579371" y="3424056"/>
            <a:ext cx="2284605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>
                <a:solidFill>
                  <a:prstClr val="black"/>
                </a:solidFill>
                <a:latin typeface="Arial"/>
                <a:cs typeface="Arial"/>
              </a:rPr>
              <a:t> 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28% </a:t>
            </a:r>
            <a:r>
              <a:rPr lang="de-DE" sz="1600" b="1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lang="de-DE" sz="1600" b="1">
                <a:solidFill>
                  <a:prstClr val="black"/>
                </a:solidFill>
                <a:latin typeface="Arial"/>
                <a:cs typeface="Arial"/>
              </a:rPr>
              <a:t>$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1,680</a:t>
            </a:r>
            <a:r>
              <a:rPr lang="de-DE" sz="1600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14880" y="5080498"/>
            <a:ext cx="3714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92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106" name="Rechteck 6"/>
          <p:cNvSpPr/>
          <p:nvPr/>
        </p:nvSpPr>
        <p:spPr bwMode="auto">
          <a:xfrm>
            <a:off x="471488" y="4614432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smtClean="0">
                <a:solidFill>
                  <a:prstClr val="white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 3rd Tier</a:t>
            </a:r>
            <a:endParaRPr lang="de-DE" sz="1400" dirty="0">
              <a:solidFill>
                <a:prstClr val="black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61" name="Rechteck 18"/>
          <p:cNvSpPr/>
          <p:nvPr/>
        </p:nvSpPr>
        <p:spPr bwMode="auto">
          <a:xfrm>
            <a:off x="1636447" y="4617732"/>
            <a:ext cx="914400" cy="288925"/>
          </a:xfrm>
          <a:prstGeom prst="rect">
            <a:avLst/>
          </a:prstGeom>
          <a:solidFill>
            <a:srgbClr val="EF801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smtClean="0">
                <a:solidFill>
                  <a:prstClr val="black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rPr>
              <a:t>3%</a:t>
            </a:r>
            <a:endParaRPr lang="de-DE" sz="1200" b="1" dirty="0">
              <a:solidFill>
                <a:prstClr val="black"/>
              </a:solidFill>
              <a:latin typeface="Arial Narrow"/>
              <a:ea typeface="ヒラギノ角ゴ ProN W3" charset="-128"/>
              <a:cs typeface="Arial Narrow"/>
              <a:sym typeface="Gill Sa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14610" y="4792209"/>
            <a:ext cx="358074" cy="442631"/>
            <a:chOff x="2179003" y="4775258"/>
            <a:chExt cx="358074" cy="442631"/>
          </a:xfrm>
        </p:grpSpPr>
        <p:sp>
          <p:nvSpPr>
            <p:cNvPr id="107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105" name="CustomShape 1"/>
          <p:cNvSpPr>
            <a:spLocks noChangeArrowheads="1"/>
          </p:cNvSpPr>
          <p:nvPr/>
        </p:nvSpPr>
        <p:spPr bwMode="auto">
          <a:xfrm>
            <a:off x="2655541" y="4605442"/>
            <a:ext cx="3576587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>
                <a:solidFill>
                  <a:prstClr val="black"/>
                </a:solidFill>
                <a:latin typeface="Arial"/>
                <a:cs typeface="Arial"/>
              </a:rPr>
              <a:t>  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3% </a:t>
            </a:r>
            <a:r>
              <a:rPr lang="de-DE" sz="1600" b="1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lang="de-DE" sz="1600" b="1" smtClean="0">
                <a:solidFill>
                  <a:prstClr val="black"/>
                </a:solidFill>
                <a:latin typeface="Arial"/>
                <a:cs typeface="Arial"/>
              </a:rPr>
              <a:t>$180</a:t>
            </a:r>
            <a:r>
              <a:rPr lang="de-DE" sz="1600" dirty="0">
                <a:solidFill>
                  <a:prstClr val="black"/>
                </a:solidFill>
                <a:latin typeface="Arial"/>
                <a:cs typeface="Arial"/>
              </a:rPr>
              <a:t>* 3rd Tier and Beyond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0301" y="2029525"/>
            <a:ext cx="5598011" cy="2459739"/>
            <a:chOff x="2290301" y="2029525"/>
            <a:chExt cx="5598011" cy="2459739"/>
          </a:xfrm>
        </p:grpSpPr>
        <p:cxnSp>
          <p:nvCxnSpPr>
            <p:cNvPr id="13" name="Elbow Connector 12"/>
            <p:cNvCxnSpPr/>
            <p:nvPr/>
          </p:nvCxnSpPr>
          <p:spPr>
            <a:xfrm rot="5400000">
              <a:off x="2284586" y="2392264"/>
              <a:ext cx="1066903" cy="1055473"/>
            </a:xfrm>
            <a:prstGeom prst="bentConnector3">
              <a:avLst>
                <a:gd name="adj1" fmla="val 66979"/>
              </a:avLst>
            </a:prstGeom>
            <a:noFill/>
            <a:ln w="254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" name="Group 10"/>
            <p:cNvGrpSpPr/>
            <p:nvPr/>
          </p:nvGrpSpPr>
          <p:grpSpPr>
            <a:xfrm>
              <a:off x="3118272" y="2029525"/>
              <a:ext cx="2156312" cy="487990"/>
              <a:chOff x="5881415" y="2225494"/>
              <a:chExt cx="2156312" cy="48799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881415" y="2225494"/>
                <a:ext cx="2137524" cy="471924"/>
              </a:xfrm>
              <a:prstGeom prst="rect">
                <a:avLst/>
              </a:prstGeom>
              <a:solidFill>
                <a:srgbClr val="F4792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Lucida Sans Unicode"/>
                  <a:cs typeface="+mn-cs"/>
                  <a:sym typeface="Helvetica Light"/>
                </a:endParaRPr>
              </a:p>
            </p:txBody>
          </p:sp>
          <p:sp>
            <p:nvSpPr>
              <p:cNvPr id="122" name="Text Placeholder 3"/>
              <p:cNvSpPr txBox="1">
                <a:spLocks/>
              </p:cNvSpPr>
              <p:nvPr/>
            </p:nvSpPr>
            <p:spPr>
              <a:xfrm>
                <a:off x="5946824" y="2340394"/>
                <a:ext cx="2090903" cy="373090"/>
              </a:xfrm>
              <a:prstGeom prst="rect">
                <a:avLst/>
              </a:prstGeom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FontTx/>
                  <a:buNone/>
                </a:pPr>
                <a:r>
                  <a:rPr lang="en-US" sz="2000" b="1" kern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+3% </a:t>
                </a:r>
                <a:r>
                  <a:rPr lang="en-US" sz="2000" b="1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2000" b="1" kern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$180</a:t>
                </a:r>
                <a:r>
                  <a:rPr lang="en-US" sz="2000" kern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endPara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Text Placeholder 3"/>
            <p:cNvSpPr txBox="1">
              <a:spLocks/>
            </p:cNvSpPr>
            <p:nvPr/>
          </p:nvSpPr>
          <p:spPr>
            <a:xfrm>
              <a:off x="4884277" y="3424057"/>
              <a:ext cx="3004035" cy="1065207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 </a:t>
              </a:r>
              <a:r>
                <a:rPr lang="en-US" sz="1800" b="1" ker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 </a:t>
              </a:r>
              <a:r>
                <a:rPr lang="en-US" sz="1800" b="1" kern="0" smtClea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3% </a:t>
              </a:r>
              <a:r>
                <a:rPr lang="en-US" sz="1800" b="1" ker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800" b="1" kern="0" smtClea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$180</a:t>
              </a:r>
              <a:r>
                <a:rPr lang="en-US" sz="1800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Infinity Commission </a:t>
              </a:r>
              <a:endPara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Sales in Your Entire Team Including Your Personal Sales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424F0D4-5BD8-42E5-9A62-49A350B84321}"/>
              </a:ext>
            </a:extLst>
          </p:cNvPr>
          <p:cNvGrpSpPr/>
          <p:nvPr/>
        </p:nvGrpSpPr>
        <p:grpSpPr>
          <a:xfrm>
            <a:off x="6588583" y="1332151"/>
            <a:ext cx="2811897" cy="1813381"/>
            <a:chOff x="6588583" y="1332151"/>
            <a:chExt cx="2811897" cy="1813381"/>
          </a:xfrm>
        </p:grpSpPr>
        <p:grpSp>
          <p:nvGrpSpPr>
            <p:cNvPr id="67" name="Group 66"/>
            <p:cNvGrpSpPr/>
            <p:nvPr/>
          </p:nvGrpSpPr>
          <p:grpSpPr>
            <a:xfrm>
              <a:off x="6588583" y="1332151"/>
              <a:ext cx="2152409" cy="471924"/>
              <a:chOff x="6409627" y="2295600"/>
              <a:chExt cx="2152409" cy="471924"/>
            </a:xfrm>
            <a:solidFill>
              <a:srgbClr val="F47920"/>
            </a:solidFill>
          </p:grpSpPr>
          <p:sp>
            <p:nvSpPr>
              <p:cNvPr id="69" name="Rectangle 68"/>
              <p:cNvSpPr/>
              <p:nvPr/>
            </p:nvSpPr>
            <p:spPr>
              <a:xfrm>
                <a:off x="6409627" y="2295600"/>
                <a:ext cx="2152409" cy="471924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Lucida Sans Unicode"/>
                  <a:cs typeface="+mn-cs"/>
                  <a:sym typeface="Helvetica Light"/>
                </a:endParaRPr>
              </a:p>
            </p:txBody>
          </p:sp>
          <p:sp>
            <p:nvSpPr>
              <p:cNvPr id="71" name="Text Placeholder 3"/>
              <p:cNvSpPr txBox="1">
                <a:spLocks/>
              </p:cNvSpPr>
              <p:nvPr/>
            </p:nvSpPr>
            <p:spPr>
              <a:xfrm>
                <a:off x="6471133" y="2378887"/>
                <a:ext cx="2090903" cy="349089"/>
              </a:xfrm>
              <a:prstGeom prst="rect">
                <a:avLst/>
              </a:prstGeom>
              <a:grpFill/>
            </p:spPr>
            <p:txBody>
              <a:bodyPr/>
              <a:lstStyle>
                <a:lvl1pPr marL="29020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58041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870626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1160835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1451043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1741252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2031460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2321669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2611878" marR="0" indent="-290209" algn="l" defTabSz="381417" rtl="0" latinLnBrk="0">
                  <a:lnSpc>
                    <a:spcPct val="100000"/>
                  </a:lnSpc>
                  <a:spcBef>
                    <a:spcPts val="2742"/>
                  </a:spcBef>
                  <a:spcAft>
                    <a:spcPts val="0"/>
                  </a:spcAft>
                  <a:buClrTx/>
                  <a:buSzPct val="75000"/>
                  <a:buFontTx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FontTx/>
                  <a:buNone/>
                </a:pPr>
                <a:r>
                  <a:rPr lang="en-US" sz="2000" b="1" kern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+4% </a:t>
                </a:r>
                <a:r>
                  <a:rPr lang="en-US" sz="2000" b="1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2000" b="1" kern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$240</a:t>
                </a:r>
                <a:r>
                  <a:rPr lang="en-US" sz="20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sz="2000" b="1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6588583" y="1955211"/>
              <a:ext cx="2811897" cy="1190321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Earn </a:t>
              </a:r>
              <a:r>
                <a:rPr lang="en-US" sz="1800" b="1" ker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 </a:t>
              </a:r>
              <a:r>
                <a:rPr lang="en-US" sz="1800" b="1" kern="0" smtClea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4% </a:t>
              </a:r>
              <a:r>
                <a:rPr lang="en-US" sz="1800" b="1" ker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800" b="1" kern="0" smtClean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$240</a:t>
              </a:r>
              <a:r>
                <a:rPr lang="en-US" sz="1800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sz="1800" b="1" kern="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Management Bonus</a:t>
              </a:r>
              <a:endPara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FontTx/>
                <a:buNone/>
              </a:pP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  <a:r>
                <a:rPr lang="en-US" sz="14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IBDJ (Junior) Sales in Your Entire Team</a:t>
              </a: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1191568" y="333526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 Manager Compensation</a:t>
            </a:r>
          </a:p>
        </p:txBody>
      </p:sp>
      <p:sp>
        <p:nvSpPr>
          <p:cNvPr id="39" name="CustomShape 1"/>
          <p:cNvSpPr>
            <a:spLocks noChangeArrowheads="1"/>
          </p:cNvSpPr>
          <p:nvPr/>
        </p:nvSpPr>
        <p:spPr bwMode="auto">
          <a:xfrm>
            <a:off x="471489" y="580720"/>
            <a:ext cx="720080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rial"/>
                <a:cs typeface="Arial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8696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2" grpId="0"/>
      <p:bldP spid="117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08"/>
          <p:cNvSpPr/>
          <p:nvPr/>
        </p:nvSpPr>
        <p:spPr>
          <a:xfrm>
            <a:off x="471489" y="194806"/>
            <a:ext cx="4339248" cy="533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14" y="11105"/>
                </a:lnTo>
                <a:lnTo>
                  <a:pt x="19861" y="21557"/>
                </a:lnTo>
                <a:lnTo>
                  <a:pt x="21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8027" tIns="78027" rIns="78027" bIns="78027"/>
          <a:lstStyle/>
          <a:p>
            <a:pPr defTabSz="780234">
              <a:defRPr sz="2600">
                <a:latin typeface="Calibri"/>
                <a:ea typeface="Calibri"/>
                <a:cs typeface="Calibri"/>
                <a:sym typeface="Calibri"/>
              </a:defRPr>
            </a:pP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hape 249"/>
          <p:cNvSpPr txBox="1">
            <a:spLocks/>
          </p:cNvSpPr>
          <p:nvPr/>
        </p:nvSpPr>
        <p:spPr>
          <a:xfrm>
            <a:off x="1727078" y="194805"/>
            <a:ext cx="3856979" cy="539750"/>
          </a:xfrm>
          <a:prstGeom prst="rect">
            <a:avLst/>
          </a:prstGeom>
        </p:spPr>
        <p:txBody>
          <a:bodyPr lIns="32144" tIns="32144" rIns="32144" bIns="32144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5pPr>
            <a:lvl6pPr marL="32142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642851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96427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12857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algn="l" defTabSz="914383">
              <a:defRPr sz="1800">
                <a:solidFill>
                  <a:srgbClr val="000000"/>
                </a:solidFill>
              </a:defRPr>
            </a:pPr>
            <a:r>
              <a:rPr lang="en-US" sz="3200" kern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rPr>
              <a:t>Team Manager</a:t>
            </a:r>
            <a:endParaRPr lang="en-US" sz="3200" kern="0" dirty="0">
              <a:solidFill>
                <a:srgbClr val="FFFFFF"/>
              </a:solidFill>
              <a:latin typeface="Calibri" panose="020F050202020403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1" name="Text Placeholder 3"/>
          <p:cNvSpPr txBox="1">
            <a:spLocks/>
          </p:cNvSpPr>
          <p:nvPr/>
        </p:nvSpPr>
        <p:spPr>
          <a:xfrm>
            <a:off x="831528" y="909042"/>
            <a:ext cx="6984777" cy="364283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lnSpc>
                <a:spcPts val="1900"/>
              </a:lnSpc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b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 of Leverage</a:t>
            </a:r>
            <a:endParaRPr lang="en-US" sz="20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9938" y="225598"/>
            <a:ext cx="646200" cy="471924"/>
          </a:xfrm>
          <a:prstGeom prst="rect">
            <a:avLst/>
          </a:prstGeom>
          <a:solidFill>
            <a:srgbClr val="FF9B57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CustomShape 1"/>
          <p:cNvSpPr>
            <a:spLocks noChangeArrowheads="1"/>
          </p:cNvSpPr>
          <p:nvPr/>
        </p:nvSpPr>
        <p:spPr bwMode="auto">
          <a:xfrm>
            <a:off x="748891" y="356645"/>
            <a:ext cx="848295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Arial"/>
                <a:cs typeface="Arial"/>
              </a:rPr>
              <a:t>TM</a:t>
            </a:r>
            <a:endParaRPr lang="de-DE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1191568" y="1380258"/>
            <a:ext cx="5721736" cy="3296648"/>
          </a:xfrm>
          <a:prstGeom prst="ellipse">
            <a:avLst/>
          </a:prstGeom>
          <a:solidFill>
            <a:srgbClr val="FF9B57"/>
          </a:solidFill>
          <a:ln w="12700" cap="flat">
            <a:solidFill>
              <a:schemeClr val="bg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3543899" y="1388954"/>
            <a:ext cx="1017073" cy="1012973"/>
            <a:chOff x="2409814" y="1537496"/>
            <a:chExt cx="1257487" cy="1252418"/>
          </a:xfrm>
        </p:grpSpPr>
        <p:sp>
          <p:nvSpPr>
            <p:cNvPr id="373" name="Ellipse 12"/>
            <p:cNvSpPr/>
            <p:nvPr/>
          </p:nvSpPr>
          <p:spPr bwMode="auto">
            <a:xfrm rot="1376839">
              <a:off x="2409814" y="1537496"/>
              <a:ext cx="1257487" cy="1252418"/>
            </a:xfrm>
            <a:prstGeom prst="ellipse">
              <a:avLst/>
            </a:prstGeom>
            <a:solidFill>
              <a:srgbClr val="FF9B57"/>
            </a:solidFill>
            <a:ln w="381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 kern="0" dirty="0">
                <a:solidFill>
                  <a:srgbClr val="FF6600"/>
                </a:solidFill>
                <a:latin typeface="Open Sans" panose="020B0606030504020204" pitchFamily="34" charset="0"/>
              </a:endParaRPr>
            </a:p>
          </p:txBody>
        </p:sp>
        <p:pic>
          <p:nvPicPr>
            <p:cNvPr id="374" name="Picture 373"/>
            <p:cNvPicPr>
              <a:picLocks noChangeAspect="1"/>
            </p:cNvPicPr>
            <p:nvPr/>
          </p:nvPicPr>
          <p:blipFill>
            <a:blip r:embed="rId3">
              <a:duotone>
                <a:srgbClr val="28282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870" y="1635811"/>
              <a:ext cx="917375" cy="1001540"/>
            </a:xfrm>
            <a:prstGeom prst="rect">
              <a:avLst/>
            </a:prstGeom>
            <a:effectLst/>
          </p:spPr>
        </p:pic>
      </p:grpSp>
      <p:grpSp>
        <p:nvGrpSpPr>
          <p:cNvPr id="218" name="Group 217"/>
          <p:cNvGrpSpPr/>
          <p:nvPr/>
        </p:nvGrpSpPr>
        <p:grpSpPr>
          <a:xfrm>
            <a:off x="1353978" y="1648447"/>
            <a:ext cx="5390232" cy="2918191"/>
            <a:chOff x="2194795" y="1653601"/>
            <a:chExt cx="4748522" cy="2570779"/>
          </a:xfrm>
        </p:grpSpPr>
        <p:grpSp>
          <p:nvGrpSpPr>
            <p:cNvPr id="316" name="Group 315"/>
            <p:cNvGrpSpPr/>
            <p:nvPr/>
          </p:nvGrpSpPr>
          <p:grpSpPr>
            <a:xfrm>
              <a:off x="2444684" y="2149618"/>
              <a:ext cx="4226312" cy="1602659"/>
              <a:chOff x="2444684" y="2438727"/>
              <a:chExt cx="4226312" cy="1602659"/>
            </a:xfrm>
          </p:grpSpPr>
          <p:pic>
            <p:nvPicPr>
              <p:cNvPr id="359" name="Picture 35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684" y="244961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0" name="Picture 35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1612" y="243872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1" name="Picture 3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600" y="299983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2" name="Picture 36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9420" y="321921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3" name="Picture 3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3216" y="272409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4" name="Picture 36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618" y="3434826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5" name="Picture 3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612" y="355758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6" name="Picture 3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304" y="3621275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7" name="Picture 36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0581" y="275143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8" name="Picture 36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065" y="3041252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69" name="Picture 36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042" y="3608960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70" name="Picture 36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4375" y="341455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71" name="Picture 37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5136" y="3528074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790" y="3253857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317" name="Group 316"/>
            <p:cNvGrpSpPr/>
            <p:nvPr/>
          </p:nvGrpSpPr>
          <p:grpSpPr>
            <a:xfrm>
              <a:off x="3241984" y="1653601"/>
              <a:ext cx="2641501" cy="1222432"/>
              <a:chOff x="3241088" y="1950243"/>
              <a:chExt cx="2641501" cy="1222432"/>
            </a:xfrm>
          </p:grpSpPr>
          <p:pic>
            <p:nvPicPr>
              <p:cNvPr id="349" name="Picture 3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1088" y="195024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205" y="196695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1" name="Picture 35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310" y="2392574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2" name="Picture 35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9936" y="263390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3" name="Picture 3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094" y="217025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4" name="Picture 3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0845" y="220445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5" name="Picture 3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2014" y="2497782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6" name="Picture 35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584" y="269684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7" name="Picture 35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3246" y="2752564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58" name="Picture 35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2736" y="2746292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318" name="Group 317"/>
            <p:cNvGrpSpPr/>
            <p:nvPr/>
          </p:nvGrpSpPr>
          <p:grpSpPr>
            <a:xfrm>
              <a:off x="2791850" y="1841570"/>
              <a:ext cx="3538765" cy="1507915"/>
              <a:chOff x="2791850" y="2130679"/>
              <a:chExt cx="3538765" cy="1507915"/>
            </a:xfrm>
          </p:grpSpPr>
          <p:pic>
            <p:nvPicPr>
              <p:cNvPr id="336" name="Picture 33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1850" y="215741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7" name="Picture 3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231" y="213067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8" name="Picture 3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5482" y="318884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313" y="2376219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0" name="Picture 3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1303" y="242609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1" name="Picture 3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5698" y="268473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2" name="Picture 3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7352" y="263614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561" y="286943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4828" y="304997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5" name="Picture 34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242" y="2885984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6" name="Picture 3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1269" y="3060202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7" name="Picture 3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2308" y="3218483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48" name="Picture 3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0734" y="3200126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319" name="Group 318"/>
            <p:cNvGrpSpPr/>
            <p:nvPr/>
          </p:nvGrpSpPr>
          <p:grpSpPr>
            <a:xfrm>
              <a:off x="2194795" y="2501311"/>
              <a:ext cx="4748522" cy="1723069"/>
              <a:chOff x="2263102" y="2738428"/>
              <a:chExt cx="4748522" cy="1723069"/>
            </a:xfrm>
          </p:grpSpPr>
          <p:pic>
            <p:nvPicPr>
              <p:cNvPr id="320" name="Picture 3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4050" y="317154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558" y="327025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2" name="Picture 3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482" y="3420342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3" name="Picture 3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1117" y="3954145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4" name="Picture 3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3102" y="2812685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5" name="Picture 3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156" y="366992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6" name="Picture 3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8772" y="3810885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7" name="Picture 3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540" y="353737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8" name="Picture 3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680" y="3646624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29" name="Picture 3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0255" y="3782920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0" name="Picture 3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9918" y="3935320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1" name="Picture 3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2240" y="2738428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2" name="Picture 3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241" y="4020940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3" name="Picture 3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9979" y="4041386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4" name="Picture 3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80" y="4011736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335" name="Picture 3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5534" y="3049604"/>
                <a:ext cx="279384" cy="420111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97DC191-0076-48C5-8BE0-3ECC07054B4E}"/>
              </a:ext>
            </a:extLst>
          </p:cNvPr>
          <p:cNvGrpSpPr/>
          <p:nvPr/>
        </p:nvGrpSpPr>
        <p:grpSpPr>
          <a:xfrm>
            <a:off x="2602700" y="1029852"/>
            <a:ext cx="6929056" cy="1794757"/>
            <a:chOff x="2602700" y="1029852"/>
            <a:chExt cx="6929056" cy="1794757"/>
          </a:xfrm>
        </p:grpSpPr>
        <p:sp>
          <p:nvSpPr>
            <p:cNvPr id="212" name="Text Placeholder 3"/>
            <p:cNvSpPr txBox="1">
              <a:spLocks/>
            </p:cNvSpPr>
            <p:nvPr/>
          </p:nvSpPr>
          <p:spPr>
            <a:xfrm>
              <a:off x="7481652" y="1029852"/>
              <a:ext cx="2050104" cy="907160"/>
            </a:xfrm>
            <a:prstGeom prst="rect">
              <a:avLst/>
            </a:prstGeom>
          </p:spPr>
          <p:txBody>
            <a:bodyPr/>
            <a:lstStyle>
              <a:lvl1pPr marL="29020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58041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870626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1160835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1451043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1741252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2031460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2321669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2611878" marR="0" indent="-290209" algn="l" defTabSz="381417" rtl="0" latinLnBrk="0">
                <a:lnSpc>
                  <a:spcPct val="100000"/>
                </a:lnSpc>
                <a:spcBef>
                  <a:spcPts val="2742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2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1200150" algn="r"/>
                </a:tabLst>
              </a:pPr>
              <a:r>
                <a:rPr lang="en-US" sz="1800" b="1" kern="0" dirty="0">
                  <a:solidFill>
                    <a:srgbClr val="FF9B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Jr Sales  	$900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sz="18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 Sales  	$660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912D4D20-1E12-47E6-A6BE-43F4475979B5}"/>
                </a:ext>
              </a:extLst>
            </p:cNvPr>
            <p:cNvGrpSpPr/>
            <p:nvPr/>
          </p:nvGrpSpPr>
          <p:grpSpPr>
            <a:xfrm>
              <a:off x="2602700" y="1787731"/>
              <a:ext cx="3104268" cy="1036878"/>
              <a:chOff x="2602700" y="1787731"/>
              <a:chExt cx="3104268" cy="1036878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3233143" y="2571079"/>
                <a:ext cx="560179" cy="253530"/>
                <a:chOff x="2682421" y="1915981"/>
                <a:chExt cx="493489" cy="223347"/>
              </a:xfrm>
            </p:grpSpPr>
            <p:sp>
              <p:nvSpPr>
                <p:cNvPr id="314" name="Rounded Rectangle 313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15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$900</a:t>
                  </a:r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2602700" y="2070389"/>
                <a:ext cx="560179" cy="253531"/>
                <a:chOff x="2682421" y="1915981"/>
                <a:chExt cx="493489" cy="223348"/>
              </a:xfrm>
            </p:grpSpPr>
            <p:sp>
              <p:nvSpPr>
                <p:cNvPr id="312" name="Rounded Rectangle 311"/>
                <p:cNvSpPr/>
                <p:nvPr/>
              </p:nvSpPr>
              <p:spPr>
                <a:xfrm>
                  <a:off x="2687173" y="1945874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1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$660</a:t>
                  </a:r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4562180" y="2408660"/>
                <a:ext cx="560179" cy="253530"/>
                <a:chOff x="2682421" y="1915981"/>
                <a:chExt cx="493489" cy="223347"/>
              </a:xfrm>
            </p:grpSpPr>
            <p:sp>
              <p:nvSpPr>
                <p:cNvPr id="310" name="Rounded Rectangle 309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11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$660</a:t>
                  </a: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5146789" y="1787731"/>
                <a:ext cx="560179" cy="253530"/>
                <a:chOff x="2682421" y="1915981"/>
                <a:chExt cx="493489" cy="223347"/>
              </a:xfrm>
            </p:grpSpPr>
            <p:sp>
              <p:nvSpPr>
                <p:cNvPr id="308" name="Rounded Rectangle 307"/>
                <p:cNvSpPr/>
                <p:nvPr/>
              </p:nvSpPr>
              <p:spPr>
                <a:xfrm>
                  <a:off x="2687173" y="1945873"/>
                  <a:ext cx="488737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09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2421" y="1915981"/>
                  <a:ext cx="48873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$900</a:t>
                  </a:r>
                </a:p>
              </p:txBody>
            </p:sp>
          </p:grpSp>
        </p:grpSp>
      </p:grpSp>
      <p:sp>
        <p:nvSpPr>
          <p:cNvPr id="228" name="CustomShape 1"/>
          <p:cNvSpPr>
            <a:spLocks noChangeArrowheads="1"/>
          </p:cNvSpPr>
          <p:nvPr/>
        </p:nvSpPr>
        <p:spPr bwMode="auto">
          <a:xfrm>
            <a:off x="2722945" y="3868099"/>
            <a:ext cx="80859" cy="6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endParaRPr lang="de-DE" sz="2400" b="1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F9855EC-CCC1-4174-800D-E094022DE066}"/>
              </a:ext>
            </a:extLst>
          </p:cNvPr>
          <p:cNvGrpSpPr/>
          <p:nvPr/>
        </p:nvGrpSpPr>
        <p:grpSpPr>
          <a:xfrm>
            <a:off x="1413507" y="4141401"/>
            <a:ext cx="5330702" cy="1407550"/>
            <a:chOff x="1413507" y="4141401"/>
            <a:chExt cx="5330702" cy="1407550"/>
          </a:xfrm>
        </p:grpSpPr>
        <p:sp>
          <p:nvSpPr>
            <p:cNvPr id="214" name="Down Arrow 213"/>
            <p:cNvSpPr/>
            <p:nvPr/>
          </p:nvSpPr>
          <p:spPr>
            <a:xfrm>
              <a:off x="3533815" y="4653483"/>
              <a:ext cx="1037242" cy="895468"/>
            </a:xfrm>
            <a:prstGeom prst="downArrow">
              <a:avLst/>
            </a:prstGeom>
            <a:solidFill>
              <a:srgbClr val="FF9B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1413507" y="4141401"/>
              <a:ext cx="5330702" cy="924216"/>
              <a:chOff x="2247237" y="3849772"/>
              <a:chExt cx="4696080" cy="814189"/>
            </a:xfrm>
          </p:grpSpPr>
          <p:sp>
            <p:nvSpPr>
              <p:cNvPr id="245" name="Down Arrow 244"/>
              <p:cNvSpPr/>
              <p:nvPr/>
            </p:nvSpPr>
            <p:spPr>
              <a:xfrm>
                <a:off x="2247237" y="3875097"/>
                <a:ext cx="913758" cy="788864"/>
              </a:xfrm>
              <a:prstGeom prst="downArrow">
                <a:avLst/>
              </a:prstGeom>
              <a:solidFill>
                <a:srgbClr val="FF9B5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cene3d>
                <a:camera prst="orthographicFront">
                  <a:rot lat="0" lon="0" rev="19799999"/>
                </a:camera>
                <a:lightRig rig="threeP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6" name="Down Arrow 245"/>
              <p:cNvSpPr/>
              <p:nvPr/>
            </p:nvSpPr>
            <p:spPr>
              <a:xfrm>
                <a:off x="6029559" y="3849772"/>
                <a:ext cx="913758" cy="788862"/>
              </a:xfrm>
              <a:prstGeom prst="downArrow">
                <a:avLst/>
              </a:prstGeom>
              <a:solidFill>
                <a:srgbClr val="FF9B5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cene3d>
                <a:camera prst="orthographicFront">
                  <a:rot lat="0" lon="0" rev="1800000"/>
                </a:camera>
                <a:lightRig rig="threeP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ED9B530-3643-444A-9F6B-B32E22D7750B}"/>
              </a:ext>
            </a:extLst>
          </p:cNvPr>
          <p:cNvGrpSpPr/>
          <p:nvPr/>
        </p:nvGrpSpPr>
        <p:grpSpPr>
          <a:xfrm>
            <a:off x="1682002" y="4118535"/>
            <a:ext cx="4692803" cy="1031011"/>
            <a:chOff x="1682002" y="4118535"/>
            <a:chExt cx="4692803" cy="1031011"/>
          </a:xfrm>
        </p:grpSpPr>
        <p:grpSp>
          <p:nvGrpSpPr>
            <p:cNvPr id="230" name="Group 229"/>
            <p:cNvGrpSpPr/>
            <p:nvPr/>
          </p:nvGrpSpPr>
          <p:grpSpPr>
            <a:xfrm>
              <a:off x="1682002" y="4207795"/>
              <a:ext cx="609924" cy="473519"/>
              <a:chOff x="4948607" y="4635255"/>
              <a:chExt cx="537312" cy="417146"/>
            </a:xfrm>
          </p:grpSpPr>
          <p:sp>
            <p:nvSpPr>
              <p:cNvPr id="243" name="Rounded Rectangle 242"/>
              <p:cNvSpPr/>
              <p:nvPr/>
            </p:nvSpPr>
            <p:spPr>
              <a:xfrm>
                <a:off x="4986367" y="4703874"/>
                <a:ext cx="499552" cy="348527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4" name="CustomShape 1"/>
              <p:cNvSpPr>
                <a:spLocks noChangeArrowheads="1"/>
              </p:cNvSpPr>
              <p:nvPr/>
            </p:nvSpPr>
            <p:spPr bwMode="auto">
              <a:xfrm>
                <a:off x="4948607" y="4635255"/>
                <a:ext cx="530648" cy="400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1050" b="1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$180/or $420</a:t>
                </a:r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3739357" y="4676027"/>
              <a:ext cx="609924" cy="473519"/>
              <a:chOff x="4948607" y="4635255"/>
              <a:chExt cx="537312" cy="417146"/>
            </a:xfrm>
          </p:grpSpPr>
          <p:sp>
            <p:nvSpPr>
              <p:cNvPr id="241" name="Rounded Rectangle 240"/>
              <p:cNvSpPr/>
              <p:nvPr/>
            </p:nvSpPr>
            <p:spPr>
              <a:xfrm>
                <a:off x="4986367" y="4703874"/>
                <a:ext cx="499552" cy="348527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2" name="CustomShape 1"/>
              <p:cNvSpPr>
                <a:spLocks noChangeArrowheads="1"/>
              </p:cNvSpPr>
              <p:nvPr/>
            </p:nvSpPr>
            <p:spPr bwMode="auto">
              <a:xfrm>
                <a:off x="4948607" y="4635255"/>
                <a:ext cx="530648" cy="400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1050" b="1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$180/or $420</a:t>
                </a: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5764881" y="4118535"/>
              <a:ext cx="609924" cy="473518"/>
              <a:chOff x="4948607" y="4635255"/>
              <a:chExt cx="537312" cy="417145"/>
            </a:xfrm>
          </p:grpSpPr>
          <p:sp>
            <p:nvSpPr>
              <p:cNvPr id="233" name="Rounded Rectangle 232"/>
              <p:cNvSpPr/>
              <p:nvPr/>
            </p:nvSpPr>
            <p:spPr>
              <a:xfrm>
                <a:off x="4986367" y="4703873"/>
                <a:ext cx="499552" cy="348527"/>
              </a:xfrm>
              <a:prstGeom prst="round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0" name="CustomShape 1"/>
              <p:cNvSpPr>
                <a:spLocks noChangeArrowheads="1"/>
              </p:cNvSpPr>
              <p:nvPr/>
            </p:nvSpPr>
            <p:spPr bwMode="auto">
              <a:xfrm>
                <a:off x="4948607" y="4635255"/>
                <a:ext cx="530648" cy="400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1050" b="1" dirty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$180/or $420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92043CE-E9C8-4A07-9810-90A7F30017E9}"/>
              </a:ext>
            </a:extLst>
          </p:cNvPr>
          <p:cNvGrpSpPr/>
          <p:nvPr/>
        </p:nvGrpSpPr>
        <p:grpSpPr>
          <a:xfrm>
            <a:off x="2137101" y="2003862"/>
            <a:ext cx="7472539" cy="1500389"/>
            <a:chOff x="2137101" y="2003862"/>
            <a:chExt cx="7472539" cy="1500389"/>
          </a:xfrm>
        </p:grpSpPr>
        <p:grpSp>
          <p:nvGrpSpPr>
            <p:cNvPr id="221" name="Group 220"/>
            <p:cNvGrpSpPr/>
            <p:nvPr/>
          </p:nvGrpSpPr>
          <p:grpSpPr>
            <a:xfrm>
              <a:off x="2137101" y="2289848"/>
              <a:ext cx="3778791" cy="1214403"/>
              <a:chOff x="2884687" y="2507752"/>
              <a:chExt cx="3328924" cy="1069828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2884687" y="2554756"/>
                <a:ext cx="415179" cy="231286"/>
                <a:chOff x="2660651" y="1908042"/>
                <a:chExt cx="435207" cy="231286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0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$600</a:t>
                  </a: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3467593" y="3019564"/>
                <a:ext cx="415179" cy="231286"/>
                <a:chOff x="2660651" y="1908042"/>
                <a:chExt cx="435207" cy="231286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01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$360</a:t>
                  </a: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4363259" y="3346294"/>
                <a:ext cx="415179" cy="231286"/>
                <a:chOff x="2660651" y="1908042"/>
                <a:chExt cx="435207" cy="231286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9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$600</a:t>
                  </a:r>
                </a:p>
              </p:txBody>
            </p:sp>
          </p:grpSp>
          <p:grpSp>
            <p:nvGrpSpPr>
              <p:cNvPr id="289" name="Group 288"/>
              <p:cNvGrpSpPr/>
              <p:nvPr/>
            </p:nvGrpSpPr>
            <p:grpSpPr>
              <a:xfrm>
                <a:off x="4978888" y="3174913"/>
                <a:ext cx="415179" cy="231286"/>
                <a:chOff x="2660651" y="1908042"/>
                <a:chExt cx="435207" cy="231286"/>
              </a:xfrm>
            </p:grpSpPr>
            <p:sp>
              <p:nvSpPr>
                <p:cNvPr id="296" name="Rounded Rectangle 295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7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$360</a:t>
                  </a:r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5567211" y="2786148"/>
                <a:ext cx="415179" cy="231286"/>
                <a:chOff x="2660651" y="1908042"/>
                <a:chExt cx="435207" cy="231286"/>
              </a:xfrm>
            </p:grpSpPr>
            <p:sp>
              <p:nvSpPr>
                <p:cNvPr id="294" name="Rounded Rectangle 293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5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$600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5798432" y="2507752"/>
                <a:ext cx="415179" cy="231286"/>
                <a:chOff x="2660651" y="1908042"/>
                <a:chExt cx="435207" cy="231286"/>
              </a:xfrm>
            </p:grpSpPr>
            <p:sp>
              <p:nvSpPr>
                <p:cNvPr id="292" name="Rounded Rectangle 291"/>
                <p:cNvSpPr/>
                <p:nvPr/>
              </p:nvSpPr>
              <p:spPr>
                <a:xfrm>
                  <a:off x="2687172" y="1945873"/>
                  <a:ext cx="404315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60651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$600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67348506-D396-46A9-90AD-8B18FBD8CEAB}"/>
                </a:ext>
              </a:extLst>
            </p:cNvPr>
            <p:cNvSpPr/>
            <p:nvPr/>
          </p:nvSpPr>
          <p:spPr>
            <a:xfrm>
              <a:off x="7483196" y="2003862"/>
              <a:ext cx="212644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fontAlgn="auto">
                <a:lnSpc>
                  <a:spcPts val="1900"/>
                </a:lnSpc>
                <a:spcBef>
                  <a:spcPts val="600"/>
                </a:spcBef>
                <a:buClr>
                  <a:srgbClr val="FF9900"/>
                </a:buClr>
                <a:buSzPct val="120000"/>
                <a:buNone/>
                <a:tabLst>
                  <a:tab pos="1200150" algn="r"/>
                </a:tabLst>
              </a:pPr>
              <a:r>
                <a:rPr lang="en-US" b="1" kern="0" dirty="0">
                  <a:solidFill>
                    <a:srgbClr val="FF9B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2</a:t>
              </a: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kern="0">
                  <a:latin typeface="Arial" panose="020B0604020202020204" pitchFamily="34" charset="0"/>
                  <a:cs typeface="Arial" panose="020B0604020202020204" pitchFamily="34" charset="0"/>
                </a:rPr>
                <a:t>Jr </a:t>
              </a:r>
              <a:r>
                <a:rPr lang="en-US" kern="0" smtClean="0">
                  <a:latin typeface="Arial" panose="020B0604020202020204" pitchFamily="34" charset="0"/>
                  <a:cs typeface="Arial" panose="020B0604020202020204" pitchFamily="34" charset="0"/>
                </a:rPr>
                <a:t>Sales	$600</a:t>
              </a:r>
              <a:endParaRPr lang="en-US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fontAlgn="auto">
                <a:lnSpc>
                  <a:spcPts val="1900"/>
                </a:lnSpc>
                <a:spcBef>
                  <a:spcPts val="0"/>
                </a:spcBef>
                <a:buClr>
                  <a:srgbClr val="FF9900"/>
                </a:buClr>
                <a:buSzPct val="120000"/>
                <a:buNone/>
                <a:tabLst>
                  <a:tab pos="1143000" algn="l"/>
                </a:tabLst>
              </a:pPr>
              <a:r>
                <a:rPr lang="en-US" ker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kern="0" smtClean="0">
                  <a:latin typeface="Arial" panose="020B0604020202020204" pitchFamily="34" charset="0"/>
                  <a:cs typeface="Arial" panose="020B0604020202020204" pitchFamily="34" charset="0"/>
                </a:rPr>
                <a:t>Sales	$360</a:t>
              </a:r>
              <a:endParaRPr lang="en-US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BC1BD0E-DE2F-406D-A32A-F0036E60CAE5}"/>
              </a:ext>
            </a:extLst>
          </p:cNvPr>
          <p:cNvGrpSpPr/>
          <p:nvPr/>
        </p:nvGrpSpPr>
        <p:grpSpPr>
          <a:xfrm>
            <a:off x="1477855" y="2377576"/>
            <a:ext cx="8053901" cy="2035444"/>
            <a:chOff x="1477855" y="2377576"/>
            <a:chExt cx="8053901" cy="2035444"/>
          </a:xfrm>
        </p:grpSpPr>
        <p:grpSp>
          <p:nvGrpSpPr>
            <p:cNvPr id="224" name="Group 223"/>
            <p:cNvGrpSpPr/>
            <p:nvPr/>
          </p:nvGrpSpPr>
          <p:grpSpPr>
            <a:xfrm>
              <a:off x="1537698" y="2377576"/>
              <a:ext cx="5039557" cy="1621831"/>
              <a:chOff x="2356643" y="2295927"/>
              <a:chExt cx="4439595" cy="1428751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356643" y="2295927"/>
                <a:ext cx="435207" cy="231286"/>
                <a:chOff x="2681645" y="1908042"/>
                <a:chExt cx="435207" cy="231286"/>
              </a:xfrm>
            </p:grpSpPr>
            <p:sp>
              <p:nvSpPr>
                <p:cNvPr id="266" name="Rounded Rectangle 265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7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$420</a:t>
                  </a:r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2864740" y="2849105"/>
                <a:ext cx="435207" cy="231286"/>
                <a:chOff x="2681645" y="1908042"/>
                <a:chExt cx="435207" cy="231286"/>
              </a:xfrm>
            </p:grpSpPr>
            <p:sp>
              <p:nvSpPr>
                <p:cNvPr id="264" name="Rounded Rectangle 263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5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$420</a:t>
                  </a:r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3492597" y="3288471"/>
                <a:ext cx="435207" cy="231286"/>
                <a:chOff x="2681645" y="1908042"/>
                <a:chExt cx="435207" cy="231286"/>
              </a:xfrm>
            </p:grpSpPr>
            <p:sp>
              <p:nvSpPr>
                <p:cNvPr id="262" name="Rounded Rectangle 261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3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$180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5174690" y="3298028"/>
                <a:ext cx="435207" cy="231286"/>
                <a:chOff x="2681645" y="1908042"/>
                <a:chExt cx="435207" cy="231286"/>
              </a:xfrm>
            </p:grpSpPr>
            <p:sp>
              <p:nvSpPr>
                <p:cNvPr id="260" name="Rounded Rectangle 259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61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$180</a:t>
                  </a:r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5798983" y="2908879"/>
                <a:ext cx="435207" cy="231286"/>
                <a:chOff x="2681645" y="1908042"/>
                <a:chExt cx="435207" cy="231286"/>
              </a:xfrm>
            </p:grpSpPr>
            <p:sp>
              <p:nvSpPr>
                <p:cNvPr id="258" name="Rounded Rectangle 257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9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$420</a:t>
                  </a:r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6361031" y="2303318"/>
                <a:ext cx="435207" cy="231286"/>
                <a:chOff x="2681645" y="1908042"/>
                <a:chExt cx="435207" cy="231286"/>
              </a:xfrm>
            </p:grpSpPr>
            <p:sp>
              <p:nvSpPr>
                <p:cNvPr id="256" name="Rounded Rectangle 255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7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$180</a:t>
                  </a: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172420" y="3493392"/>
                <a:ext cx="435207" cy="231286"/>
                <a:chOff x="2681645" y="1908042"/>
                <a:chExt cx="435207" cy="231286"/>
              </a:xfrm>
            </p:grpSpPr>
            <p:sp>
              <p:nvSpPr>
                <p:cNvPr id="254" name="Rounded Rectangle 253"/>
                <p:cNvSpPr/>
                <p:nvPr/>
              </p:nvSpPr>
              <p:spPr>
                <a:xfrm>
                  <a:off x="2687173" y="1945873"/>
                  <a:ext cx="429679" cy="193455"/>
                </a:xfrm>
                <a:prstGeom prst="round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Helvetica Ligh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5" name="CustomShape 1"/>
                <p:cNvSpPr>
                  <a:spLocks noChangeArrowheads="1"/>
                </p:cNvSpPr>
                <p:nvPr/>
              </p:nvSpPr>
              <p:spPr bwMode="auto">
                <a:xfrm>
                  <a:off x="2681645" y="1908042"/>
                  <a:ext cx="435207" cy="211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r>
                    <a:rPr lang="de-DE" sz="1200" b="1" dirty="0">
                      <a:solidFill>
                        <a:srgbClr val="FF66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$420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2408661E-AE85-4607-9DDC-85430AAD423A}"/>
                </a:ext>
              </a:extLst>
            </p:cNvPr>
            <p:cNvGrpSpPr/>
            <p:nvPr/>
          </p:nvGrpSpPr>
          <p:grpSpPr>
            <a:xfrm>
              <a:off x="1477855" y="3006343"/>
              <a:ext cx="8053901" cy="1406677"/>
              <a:chOff x="1477855" y="3006343"/>
              <a:chExt cx="8053901" cy="1406677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1477855" y="3125434"/>
                <a:ext cx="5204243" cy="1287586"/>
                <a:chOff x="2303924" y="2954752"/>
                <a:chExt cx="4584675" cy="1134298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5074589" y="3826200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84" name="Rounded Rectangle 283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85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$180</a:t>
                    </a:r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>
                  <a:off x="2899422" y="3598332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82" name="Rounded Rectangle 281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83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$180</a:t>
                    </a:r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6453392" y="2954752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80" name="Rounded Rectangle 279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81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$420</a:t>
                    </a:r>
                  </a:p>
                </p:txBody>
              </p:sp>
            </p:grpSp>
            <p:grpSp>
              <p:nvGrpSpPr>
                <p:cNvPr id="271" name="Group 270"/>
                <p:cNvGrpSpPr/>
                <p:nvPr/>
              </p:nvGrpSpPr>
              <p:grpSpPr>
                <a:xfrm>
                  <a:off x="4000694" y="3857764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79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$420</a:t>
                    </a:r>
                  </a:p>
                </p:txBody>
              </p:sp>
            </p:grpSp>
            <p:grpSp>
              <p:nvGrpSpPr>
                <p:cNvPr id="272" name="Group 271"/>
                <p:cNvGrpSpPr/>
                <p:nvPr/>
              </p:nvGrpSpPr>
              <p:grpSpPr>
                <a:xfrm>
                  <a:off x="5992977" y="3423029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77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$420</a:t>
                    </a:r>
                  </a:p>
                </p:txBody>
              </p:sp>
            </p:grpSp>
            <p:grpSp>
              <p:nvGrpSpPr>
                <p:cNvPr id="273" name="Group 272"/>
                <p:cNvGrpSpPr/>
                <p:nvPr/>
              </p:nvGrpSpPr>
              <p:grpSpPr>
                <a:xfrm>
                  <a:off x="2303924" y="3080391"/>
                  <a:ext cx="435207" cy="231286"/>
                  <a:chOff x="2681645" y="1908042"/>
                  <a:chExt cx="435207" cy="231286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2687173" y="1945873"/>
                    <a:ext cx="429679" cy="19345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 defTabSz="584200" fontAlgn="auto"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2400">
                      <a:solidFill>
                        <a:srgbClr val="FFFFFF"/>
                      </a:solidFill>
                      <a:latin typeface="Helvetica Ligh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275" name="CustomShape 1"/>
                  <p:cNvSpPr>
                    <a:spLocks noChangeArrowheads="1"/>
                  </p:cNvSpPr>
                  <p:nvPr/>
                </p:nvSpPr>
                <p:spPr bwMode="auto">
                  <a:xfrm>
                    <a:off x="2681645" y="1908042"/>
                    <a:ext cx="435207" cy="2112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b"/>
                  <a:lstStyle/>
                  <a:p>
                    <a:pPr algn="ctr"/>
                    <a:r>
                      <a:rPr lang="de-DE" sz="1200" b="1" dirty="0">
                        <a:solidFill>
                          <a:srgbClr val="FF66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$420</a:t>
                    </a:r>
                  </a:p>
                </p:txBody>
              </p:sp>
            </p:grp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1D5F6D3F-3A91-44BC-ACA0-2E74F2356BF6}"/>
                  </a:ext>
                </a:extLst>
              </p:cNvPr>
              <p:cNvSpPr/>
              <p:nvPr/>
            </p:nvSpPr>
            <p:spPr>
              <a:xfrm>
                <a:off x="7491189" y="3006343"/>
                <a:ext cx="204056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fontAlgn="auto">
                  <a:lnSpc>
                    <a:spcPts val="1900"/>
                  </a:lnSpc>
                  <a:spcBef>
                    <a:spcPts val="600"/>
                  </a:spcBef>
                  <a:buClr>
                    <a:srgbClr val="FF9900"/>
                  </a:buClr>
                  <a:buSzPct val="120000"/>
                  <a:buNone/>
                  <a:tabLst>
                    <a:tab pos="1200150" algn="r"/>
                  </a:tabLst>
                </a:pPr>
                <a:r>
                  <a:rPr lang="en-US" b="1" kern="0" dirty="0">
                    <a:solidFill>
                      <a:srgbClr val="FF9B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Tier 3 &amp; Beyond</a:t>
                </a:r>
              </a:p>
              <a:p>
                <a:pPr marL="0" indent="0" fontAlgn="auto">
                  <a:lnSpc>
                    <a:spcPts val="1900"/>
                  </a:lnSpc>
                  <a:spcBef>
                    <a:spcPts val="0"/>
                  </a:spcBef>
                  <a:buClr>
                    <a:srgbClr val="FF9900"/>
                  </a:buClr>
                  <a:buSzPct val="120000"/>
                  <a:buNone/>
                  <a:tabLst>
                    <a:tab pos="1143000" algn="l"/>
                  </a:tabLst>
                </a:pPr>
                <a:r>
                  <a:rPr lang="en-US" kern="0">
                    <a:latin typeface="Arial" panose="020B0604020202020204" pitchFamily="34" charset="0"/>
                    <a:cs typeface="Arial" panose="020B0604020202020204" pitchFamily="34" charset="0"/>
                  </a:rPr>
                  <a:t>Jr </a:t>
                </a:r>
                <a:r>
                  <a:rPr lang="en-US" kern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Sales	$420</a:t>
                </a:r>
                <a:endParaRPr lang="en-US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fontAlgn="auto">
                  <a:lnSpc>
                    <a:spcPts val="1900"/>
                  </a:lnSpc>
                  <a:spcBef>
                    <a:spcPts val="0"/>
                  </a:spcBef>
                  <a:buClr>
                    <a:srgbClr val="FF9900"/>
                  </a:buClr>
                  <a:buSzPct val="120000"/>
                  <a:buNone/>
                  <a:tabLst>
                    <a:tab pos="1143000" algn="l"/>
                  </a:tabLst>
                </a:pPr>
                <a:r>
                  <a:rPr lang="en-US" kern="0">
                    <a:latin typeface="Arial" panose="020B0604020202020204" pitchFamily="34" charset="0"/>
                    <a:cs typeface="Arial" panose="020B0604020202020204" pitchFamily="34" charset="0"/>
                  </a:rPr>
                  <a:t>Sr </a:t>
                </a:r>
                <a:r>
                  <a:rPr lang="en-US" kern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Sales	$180</a:t>
                </a:r>
                <a:endParaRPr lang="en-US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228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hteck 6"/>
          <p:cNvSpPr/>
          <p:nvPr/>
        </p:nvSpPr>
        <p:spPr bwMode="auto">
          <a:xfrm>
            <a:off x="3598175" y="2485258"/>
            <a:ext cx="5807759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Rechteck 6"/>
          <p:cNvSpPr/>
          <p:nvPr/>
        </p:nvSpPr>
        <p:spPr bwMode="auto">
          <a:xfrm>
            <a:off x="3613434" y="2858994"/>
            <a:ext cx="5807759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Rechteck 6"/>
          <p:cNvSpPr/>
          <p:nvPr/>
        </p:nvSpPr>
        <p:spPr bwMode="auto">
          <a:xfrm>
            <a:off x="1988274" y="3240784"/>
            <a:ext cx="7432919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CustomShape 1"/>
          <p:cNvSpPr>
            <a:spLocks noChangeArrowheads="1"/>
          </p:cNvSpPr>
          <p:nvPr/>
        </p:nvSpPr>
        <p:spPr bwMode="auto">
          <a:xfrm>
            <a:off x="573485" y="252383"/>
            <a:ext cx="5257800" cy="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3200" dirty="0">
                <a:solidFill>
                  <a:srgbClr val="FFFFFF"/>
                </a:solidFill>
                <a:latin typeface="Arial"/>
                <a:cs typeface="Arial"/>
              </a:rPr>
              <a:t>BEMER Compensation Plan</a:t>
            </a:r>
          </a:p>
        </p:txBody>
      </p:sp>
      <p:sp>
        <p:nvSpPr>
          <p:cNvPr id="17" name="Shape 2108"/>
          <p:cNvSpPr/>
          <p:nvPr/>
        </p:nvSpPr>
        <p:spPr>
          <a:xfrm>
            <a:off x="399480" y="194806"/>
            <a:ext cx="8568952" cy="533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14" y="11105"/>
                </a:lnTo>
                <a:lnTo>
                  <a:pt x="19861" y="21557"/>
                </a:lnTo>
                <a:lnTo>
                  <a:pt x="21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8027" tIns="78027" rIns="78027" bIns="78027"/>
          <a:lstStyle/>
          <a:p>
            <a:pPr defTabSz="780234">
              <a:defRPr sz="2600">
                <a:latin typeface="Calibri"/>
                <a:ea typeface="Calibri"/>
                <a:cs typeface="Calibri"/>
                <a:sym typeface="Calibri"/>
              </a:defRPr>
            </a:pP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249"/>
          <p:cNvSpPr txBox="1">
            <a:spLocks/>
          </p:cNvSpPr>
          <p:nvPr/>
        </p:nvSpPr>
        <p:spPr>
          <a:xfrm>
            <a:off x="1626416" y="194805"/>
            <a:ext cx="7918080" cy="539750"/>
          </a:xfrm>
          <a:prstGeom prst="rect">
            <a:avLst/>
          </a:prstGeom>
        </p:spPr>
        <p:txBody>
          <a:bodyPr lIns="32144" tIns="32144" rIns="32144" bIns="32144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5pPr>
            <a:lvl6pPr marL="32142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642851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96427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12857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algn="l" defTabSz="914383">
              <a:defRPr sz="1800">
                <a:solidFill>
                  <a:srgbClr val="000000"/>
                </a:solidFill>
              </a:defRPr>
            </a:pPr>
            <a:r>
              <a:rPr lang="en-US" sz="3200" kern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rPr>
              <a:t>Organizational Manager Compensation</a:t>
            </a:r>
            <a:endParaRPr lang="en-US" sz="3200" kern="0" dirty="0">
              <a:solidFill>
                <a:srgbClr val="FFFFFF"/>
              </a:solidFill>
              <a:latin typeface="Calibri" panose="020F050202020403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9" name="Rechteck 6"/>
          <p:cNvSpPr/>
          <p:nvPr/>
        </p:nvSpPr>
        <p:spPr bwMode="auto">
          <a:xfrm>
            <a:off x="1989435" y="3628255"/>
            <a:ext cx="7431764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Rechteck 6"/>
          <p:cNvSpPr/>
          <p:nvPr/>
        </p:nvSpPr>
        <p:spPr bwMode="auto">
          <a:xfrm>
            <a:off x="759520" y="3631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  <a:endParaRPr lang="de-DE" sz="1200" dirty="0">
              <a:solidFill>
                <a:srgbClr val="FFFFFF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21" name="Rechteck 6"/>
          <p:cNvSpPr/>
          <p:nvPr/>
        </p:nvSpPr>
        <p:spPr bwMode="auto">
          <a:xfrm>
            <a:off x="1989435" y="4009255"/>
            <a:ext cx="7431764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" name="Rechteck 6"/>
          <p:cNvSpPr/>
          <p:nvPr/>
        </p:nvSpPr>
        <p:spPr bwMode="auto">
          <a:xfrm>
            <a:off x="759520" y="4012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23" name="Rechteck 6"/>
          <p:cNvSpPr/>
          <p:nvPr/>
        </p:nvSpPr>
        <p:spPr bwMode="auto">
          <a:xfrm>
            <a:off x="1989435" y="4390255"/>
            <a:ext cx="7431764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4" name="Rechteck 6"/>
          <p:cNvSpPr/>
          <p:nvPr/>
        </p:nvSpPr>
        <p:spPr bwMode="auto">
          <a:xfrm>
            <a:off x="759520" y="4393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25" name="Rechteck 6"/>
          <p:cNvSpPr/>
          <p:nvPr/>
        </p:nvSpPr>
        <p:spPr bwMode="auto">
          <a:xfrm>
            <a:off x="1989435" y="4771255"/>
            <a:ext cx="745071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6" name="Group 79"/>
          <p:cNvGrpSpPr/>
          <p:nvPr/>
        </p:nvGrpSpPr>
        <p:grpSpPr>
          <a:xfrm>
            <a:off x="1989440" y="3247258"/>
            <a:ext cx="1218352" cy="1435100"/>
            <a:chOff x="304799" y="3096280"/>
            <a:chExt cx="1218352" cy="1435100"/>
          </a:xfrm>
        </p:grpSpPr>
        <p:sp>
          <p:nvSpPr>
            <p:cNvPr id="27" name="Rechteck 16"/>
            <p:cNvSpPr/>
            <p:nvPr/>
          </p:nvSpPr>
          <p:spPr bwMode="auto">
            <a:xfrm>
              <a:off x="304800" y="3858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28" name="Rechteck 18"/>
            <p:cNvSpPr/>
            <p:nvPr/>
          </p:nvSpPr>
          <p:spPr bwMode="auto">
            <a:xfrm>
              <a:off x="304800" y="3477280"/>
              <a:ext cx="533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17%</a:t>
              </a:r>
            </a:p>
          </p:txBody>
        </p:sp>
        <p:sp>
          <p:nvSpPr>
            <p:cNvPr id="29" name="Rechteck 19"/>
            <p:cNvSpPr/>
            <p:nvPr/>
          </p:nvSpPr>
          <p:spPr bwMode="auto">
            <a:xfrm>
              <a:off x="304799" y="3101986"/>
              <a:ext cx="533401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rgbClr val="FFFFFF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JR</a:t>
              </a:r>
              <a:endParaRPr lang="de-DE" sz="12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0" name="Rechteck 16"/>
            <p:cNvSpPr/>
            <p:nvPr/>
          </p:nvSpPr>
          <p:spPr bwMode="auto">
            <a:xfrm>
              <a:off x="304800" y="4239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  <p:sp>
          <p:nvSpPr>
            <p:cNvPr id="31" name="Rechteck 16"/>
            <p:cNvSpPr/>
            <p:nvPr/>
          </p:nvSpPr>
          <p:spPr bwMode="auto">
            <a:xfrm>
              <a:off x="914399" y="3856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32" name="Rechteck 18"/>
            <p:cNvSpPr/>
            <p:nvPr/>
          </p:nvSpPr>
          <p:spPr bwMode="auto">
            <a:xfrm>
              <a:off x="914399" y="3480456"/>
              <a:ext cx="608751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25%</a:t>
              </a:r>
            </a:p>
          </p:txBody>
        </p:sp>
        <p:sp>
          <p:nvSpPr>
            <p:cNvPr id="33" name="Rechteck 19"/>
            <p:cNvSpPr/>
            <p:nvPr/>
          </p:nvSpPr>
          <p:spPr bwMode="auto">
            <a:xfrm>
              <a:off x="914399" y="3096280"/>
              <a:ext cx="608752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rgbClr val="FFFFFF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SR</a:t>
              </a:r>
              <a:endParaRPr lang="de-DE" sz="1200" b="1" dirty="0">
                <a:solidFill>
                  <a:srgbClr val="FFFFFF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4" name="Rechteck 16"/>
            <p:cNvSpPr/>
            <p:nvPr/>
          </p:nvSpPr>
          <p:spPr bwMode="auto">
            <a:xfrm>
              <a:off x="914399" y="4237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</p:grpSp>
      <p:grpSp>
        <p:nvGrpSpPr>
          <p:cNvPr id="35" name="Group 80"/>
          <p:cNvGrpSpPr/>
          <p:nvPr/>
        </p:nvGrpSpPr>
        <p:grpSpPr>
          <a:xfrm>
            <a:off x="3598175" y="2866256"/>
            <a:ext cx="914400" cy="2193925"/>
            <a:chOff x="1913540" y="2715280"/>
            <a:chExt cx="914400" cy="2193925"/>
          </a:xfrm>
        </p:grpSpPr>
        <p:sp>
          <p:nvSpPr>
            <p:cNvPr id="36" name="Rechteck 16"/>
            <p:cNvSpPr/>
            <p:nvPr/>
          </p:nvSpPr>
          <p:spPr bwMode="auto">
            <a:xfrm>
              <a:off x="1913541" y="3856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+ 1.5%</a:t>
              </a:r>
            </a:p>
          </p:txBody>
        </p:sp>
        <p:sp>
          <p:nvSpPr>
            <p:cNvPr id="37" name="Rechteck 18"/>
            <p:cNvSpPr/>
            <p:nvPr/>
          </p:nvSpPr>
          <p:spPr bwMode="auto">
            <a:xfrm>
              <a:off x="1913540" y="3475807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+ 1.5%</a:t>
              </a:r>
            </a:p>
          </p:txBody>
        </p:sp>
        <p:sp>
          <p:nvSpPr>
            <p:cNvPr id="38" name="Rechteck 19"/>
            <p:cNvSpPr/>
            <p:nvPr/>
          </p:nvSpPr>
          <p:spPr bwMode="auto">
            <a:xfrm>
              <a:off x="1913540" y="2715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rgbClr val="FFFFFF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GL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9" name="Rechteck 16"/>
            <p:cNvSpPr/>
            <p:nvPr/>
          </p:nvSpPr>
          <p:spPr bwMode="auto">
            <a:xfrm>
              <a:off x="1913540" y="4237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+ 1.5%</a:t>
              </a:r>
            </a:p>
          </p:txBody>
        </p:sp>
        <p:sp>
          <p:nvSpPr>
            <p:cNvPr id="40" name="Rechteck 18"/>
            <p:cNvSpPr/>
            <p:nvPr/>
          </p:nvSpPr>
          <p:spPr bwMode="auto">
            <a:xfrm>
              <a:off x="1913540" y="4620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1.5%</a:t>
              </a:r>
            </a:p>
          </p:txBody>
        </p:sp>
      </p:grpSp>
      <p:grpSp>
        <p:nvGrpSpPr>
          <p:cNvPr id="41" name="Group 81"/>
          <p:cNvGrpSpPr/>
          <p:nvPr/>
        </p:nvGrpSpPr>
        <p:grpSpPr>
          <a:xfrm>
            <a:off x="4667091" y="2485258"/>
            <a:ext cx="1284744" cy="2576398"/>
            <a:chOff x="2982456" y="2334280"/>
            <a:chExt cx="1284744" cy="2576398"/>
          </a:xfrm>
        </p:grpSpPr>
        <p:sp>
          <p:nvSpPr>
            <p:cNvPr id="42" name="Rechteck 16"/>
            <p:cNvSpPr/>
            <p:nvPr/>
          </p:nvSpPr>
          <p:spPr bwMode="auto">
            <a:xfrm>
              <a:off x="33528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+ 3%</a:t>
              </a:r>
            </a:p>
          </p:txBody>
        </p:sp>
        <p:sp>
          <p:nvSpPr>
            <p:cNvPr id="43" name="Rechteck 18"/>
            <p:cNvSpPr/>
            <p:nvPr/>
          </p:nvSpPr>
          <p:spPr bwMode="auto">
            <a:xfrm>
              <a:off x="33528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+ 3%</a:t>
              </a:r>
            </a:p>
          </p:txBody>
        </p:sp>
        <p:sp>
          <p:nvSpPr>
            <p:cNvPr id="44" name="Rechteck 19"/>
            <p:cNvSpPr/>
            <p:nvPr/>
          </p:nvSpPr>
          <p:spPr bwMode="auto">
            <a:xfrm>
              <a:off x="3352800" y="2334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rgbClr val="FFFFFF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TM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5" name="Rechteck 16"/>
            <p:cNvSpPr/>
            <p:nvPr/>
          </p:nvSpPr>
          <p:spPr bwMode="auto">
            <a:xfrm>
              <a:off x="33528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+ 3%</a:t>
              </a:r>
            </a:p>
          </p:txBody>
        </p:sp>
        <p:sp>
          <p:nvSpPr>
            <p:cNvPr id="46" name="Isosceles Triangle 45"/>
            <p:cNvSpPr/>
            <p:nvPr/>
          </p:nvSpPr>
          <p:spPr bwMode="auto">
            <a:xfrm rot="16200000">
              <a:off x="2970101" y="2777081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7" name="Rechteck 18"/>
            <p:cNvSpPr/>
            <p:nvPr/>
          </p:nvSpPr>
          <p:spPr bwMode="auto">
            <a:xfrm>
              <a:off x="335280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solidFill>
                  <a:srgbClr val="000000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48" name="Rechteck 18"/>
            <p:cNvSpPr/>
            <p:nvPr/>
          </p:nvSpPr>
          <p:spPr bwMode="auto">
            <a:xfrm>
              <a:off x="33528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solidFill>
                  <a:srgbClr val="000000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85627" y="4924472"/>
            <a:ext cx="358074" cy="442631"/>
            <a:chOff x="2179003" y="4775258"/>
            <a:chExt cx="358074" cy="442631"/>
          </a:xfrm>
        </p:grpSpPr>
        <p:sp>
          <p:nvSpPr>
            <p:cNvPr id="54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15598" y="4935150"/>
            <a:ext cx="358074" cy="442631"/>
            <a:chOff x="2179003" y="4775258"/>
            <a:chExt cx="358074" cy="442631"/>
          </a:xfrm>
        </p:grpSpPr>
        <p:sp>
          <p:nvSpPr>
            <p:cNvPr id="57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7617133" y="4765872"/>
            <a:ext cx="1682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3% 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=  </a:t>
            </a:r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$180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*</a:t>
            </a:r>
            <a:r>
              <a:rPr lang="de-DE" sz="1200">
                <a:solidFill>
                  <a:srgbClr val="000000"/>
                </a:solidFill>
                <a:latin typeface="Arial"/>
                <a:cs typeface="Arial"/>
              </a:rPr>
              <a:t>     </a:t>
            </a:r>
            <a:br>
              <a:rPr lang="de-DE" sz="120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de-DE" sz="1200">
                <a:solidFill>
                  <a:srgbClr val="000000"/>
                </a:solidFill>
                <a:latin typeface="Arial"/>
                <a:cs typeface="Arial"/>
              </a:rPr>
              <a:t>3rd Tier and BEYOND</a:t>
            </a:r>
            <a:endParaRPr lang="de-DE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0" name="CustomShape 1"/>
          <p:cNvSpPr>
            <a:spLocks noChangeArrowheads="1"/>
          </p:cNvSpPr>
          <p:nvPr/>
        </p:nvSpPr>
        <p:spPr bwMode="auto">
          <a:xfrm>
            <a:off x="7617134" y="2836776"/>
            <a:ext cx="1823012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3% 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= </a:t>
            </a:r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$180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*</a:t>
            </a:r>
            <a:endParaRPr lang="de-D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Rechteck 6"/>
          <p:cNvSpPr/>
          <p:nvPr/>
        </p:nvSpPr>
        <p:spPr bwMode="auto">
          <a:xfrm>
            <a:off x="759520" y="4767956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3rd </a:t>
            </a:r>
            <a:r>
              <a:rPr lang="de-DE" sz="1400" smtClean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Tier</a:t>
            </a:r>
            <a:endParaRPr lang="de-DE" sz="1400" dirty="0">
              <a:solidFill>
                <a:srgbClr val="000000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grpSp>
        <p:nvGrpSpPr>
          <p:cNvPr id="2" name="Group 83"/>
          <p:cNvGrpSpPr/>
          <p:nvPr/>
        </p:nvGrpSpPr>
        <p:grpSpPr>
          <a:xfrm>
            <a:off x="6160120" y="2102782"/>
            <a:ext cx="1132344" cy="2957398"/>
            <a:chOff x="4322306" y="1953280"/>
            <a:chExt cx="1132344" cy="2957398"/>
          </a:xfrm>
        </p:grpSpPr>
        <p:sp>
          <p:nvSpPr>
            <p:cNvPr id="3" name="Rechteck 19"/>
            <p:cNvSpPr/>
            <p:nvPr/>
          </p:nvSpPr>
          <p:spPr bwMode="auto">
            <a:xfrm>
              <a:off x="4533897" y="1953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rgbClr val="FFFFFF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" name="Rechteck 18"/>
            <p:cNvSpPr/>
            <p:nvPr/>
          </p:nvSpPr>
          <p:spPr bwMode="auto">
            <a:xfrm>
              <a:off x="454025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solidFill>
                  <a:srgbClr val="000000"/>
                </a:solidFill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5" name="Isosceles Triangle 4"/>
            <p:cNvSpPr/>
            <p:nvPr/>
          </p:nvSpPr>
          <p:spPr bwMode="auto">
            <a:xfrm rot="16200000">
              <a:off x="4309951" y="2797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" name="Rechteck 16"/>
            <p:cNvSpPr/>
            <p:nvPr/>
          </p:nvSpPr>
          <p:spPr bwMode="auto">
            <a:xfrm>
              <a:off x="45339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</a:p>
          </p:txBody>
        </p:sp>
        <p:sp>
          <p:nvSpPr>
            <p:cNvPr id="7" name="Rechteck 18"/>
            <p:cNvSpPr/>
            <p:nvPr/>
          </p:nvSpPr>
          <p:spPr bwMode="auto">
            <a:xfrm>
              <a:off x="45339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</a:p>
          </p:txBody>
        </p:sp>
        <p:sp>
          <p:nvSpPr>
            <p:cNvPr id="8" name="Rechteck 16"/>
            <p:cNvSpPr/>
            <p:nvPr/>
          </p:nvSpPr>
          <p:spPr bwMode="auto">
            <a:xfrm>
              <a:off x="45339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</a:p>
          </p:txBody>
        </p:sp>
        <p:sp>
          <p:nvSpPr>
            <p:cNvPr id="9" name="Rechteck 18"/>
            <p:cNvSpPr/>
            <p:nvPr/>
          </p:nvSpPr>
          <p:spPr bwMode="auto">
            <a:xfrm>
              <a:off x="45339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</a:p>
          </p:txBody>
        </p:sp>
        <p:sp>
          <p:nvSpPr>
            <p:cNvPr id="10" name="Rechteck 18"/>
            <p:cNvSpPr/>
            <p:nvPr/>
          </p:nvSpPr>
          <p:spPr bwMode="auto">
            <a:xfrm>
              <a:off x="454025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400" b="1" dirty="0">
                  <a:solidFill>
                    <a:srgbClr val="000000"/>
                  </a:solidFill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11" name="Isosceles Triangle 10"/>
            <p:cNvSpPr/>
            <p:nvPr/>
          </p:nvSpPr>
          <p:spPr bwMode="auto">
            <a:xfrm rot="16200000">
              <a:off x="4309951" y="2416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12" name="Rechteck 6"/>
          <p:cNvSpPr/>
          <p:nvPr/>
        </p:nvSpPr>
        <p:spPr bwMode="auto">
          <a:xfrm>
            <a:off x="6359512" y="913384"/>
            <a:ext cx="914399" cy="1189398"/>
          </a:xfrm>
          <a:prstGeom prst="rect">
            <a:avLst/>
          </a:prstGeom>
          <a:solidFill>
            <a:srgbClr val="EFEEE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12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  <a:p>
            <a:pPr algn="ctr" defTabSz="914400"/>
            <a:endParaRPr lang="de-DE" sz="12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  <a:p>
            <a:pPr algn="ctr" defTabSz="914400"/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1 TM </a:t>
            </a:r>
            <a:b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</a:br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Line</a:t>
            </a:r>
            <a:endParaRPr lang="de-DE" sz="1200" dirty="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7617134" y="3589482"/>
            <a:ext cx="2169817" cy="1081400"/>
            <a:chOff x="7109133" y="3589482"/>
            <a:chExt cx="2169817" cy="1081400"/>
          </a:xfrm>
        </p:grpSpPr>
        <p:sp>
          <p:nvSpPr>
            <p:cNvPr id="75" name="CustomShape 1"/>
            <p:cNvSpPr>
              <a:spLocks noChangeArrowheads="1"/>
            </p:cNvSpPr>
            <p:nvPr/>
          </p:nvSpPr>
          <p:spPr bwMode="auto">
            <a:xfrm>
              <a:off x="7135563" y="3991654"/>
              <a:ext cx="2143387" cy="30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11%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 =</a:t>
              </a:r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  $660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*</a:t>
              </a:r>
              <a:endParaRPr lang="de-DE"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6" name="CustomShape 1"/>
            <p:cNvSpPr>
              <a:spLocks noChangeArrowheads="1"/>
            </p:cNvSpPr>
            <p:nvPr/>
          </p:nvSpPr>
          <p:spPr bwMode="auto">
            <a:xfrm>
              <a:off x="7109133" y="3589482"/>
              <a:ext cx="2143387" cy="30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28%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 =</a:t>
              </a:r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  $1,680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*</a:t>
              </a:r>
              <a:endParaRPr lang="de-DE"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CustomShape 1"/>
            <p:cNvSpPr>
              <a:spLocks noChangeArrowheads="1"/>
            </p:cNvSpPr>
            <p:nvPr/>
          </p:nvSpPr>
          <p:spPr bwMode="auto">
            <a:xfrm>
              <a:off x="7217652" y="4369668"/>
              <a:ext cx="2034868" cy="30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6%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 =</a:t>
              </a:r>
              <a:r>
                <a:rPr lang="de-DE" sz="1600" b="1">
                  <a:solidFill>
                    <a:srgbClr val="000000"/>
                  </a:solidFill>
                  <a:latin typeface="Arial"/>
                  <a:cs typeface="Arial"/>
                </a:rPr>
                <a:t>  $360</a:t>
              </a:r>
              <a:r>
                <a:rPr lang="de-DE" sz="1600">
                  <a:solidFill>
                    <a:srgbClr val="000000"/>
                  </a:solidFill>
                  <a:latin typeface="Arial"/>
                  <a:cs typeface="Arial"/>
                </a:rPr>
                <a:t>*</a:t>
              </a:r>
              <a:endParaRPr lang="de-DE"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8" name="CustomShape 1"/>
          <p:cNvSpPr>
            <a:spLocks noChangeArrowheads="1"/>
          </p:cNvSpPr>
          <p:nvPr/>
        </p:nvSpPr>
        <p:spPr bwMode="auto">
          <a:xfrm>
            <a:off x="7617134" y="2450033"/>
            <a:ext cx="2143387" cy="3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2% 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lang="de-DE" sz="1600" b="1">
                <a:solidFill>
                  <a:srgbClr val="000000"/>
                </a:solidFill>
                <a:latin typeface="Arial"/>
                <a:cs typeface="Arial"/>
              </a:rPr>
              <a:t> $120</a:t>
            </a:r>
            <a:r>
              <a:rPr lang="de-DE" sz="1600">
                <a:solidFill>
                  <a:srgbClr val="000000"/>
                </a:solidFill>
                <a:latin typeface="Arial"/>
                <a:cs typeface="Arial"/>
              </a:rPr>
              <a:t>*</a:t>
            </a:r>
            <a:endParaRPr lang="de-DE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7874" y="5280606"/>
            <a:ext cx="3714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2"/>
            <a:r>
              <a:rPr lang="en-US" sz="1200">
                <a:solidFill>
                  <a:srgbClr val="595959"/>
                </a:solidFill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17996" y="225598"/>
            <a:ext cx="646200" cy="471924"/>
          </a:xfrm>
          <a:prstGeom prst="rect">
            <a:avLst/>
          </a:prstGeom>
          <a:solidFill>
            <a:srgbClr val="FF9B57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92" name="CustomShape 1"/>
          <p:cNvSpPr>
            <a:spLocks noChangeArrowheads="1"/>
          </p:cNvSpPr>
          <p:nvPr/>
        </p:nvSpPr>
        <p:spPr bwMode="auto">
          <a:xfrm>
            <a:off x="716949" y="356645"/>
            <a:ext cx="848295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2800" b="1">
                <a:solidFill>
                  <a:srgbClr val="FFFFFF"/>
                </a:solidFill>
                <a:latin typeface="Arial"/>
                <a:cs typeface="Arial"/>
              </a:rPr>
              <a:t>OM</a:t>
            </a:r>
            <a:endParaRPr lang="de-DE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71391" y="4924472"/>
            <a:ext cx="358074" cy="442631"/>
            <a:chOff x="2179003" y="4775258"/>
            <a:chExt cx="358074" cy="442631"/>
          </a:xfrm>
        </p:grpSpPr>
        <p:sp>
          <p:nvSpPr>
            <p:cNvPr id="89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73" name="Oval 72"/>
          <p:cNvSpPr/>
          <p:nvPr/>
        </p:nvSpPr>
        <p:spPr>
          <a:xfrm>
            <a:off x="6564757" y="2282476"/>
            <a:ext cx="541015" cy="663615"/>
          </a:xfrm>
          <a:prstGeom prst="ellipse">
            <a:avLst/>
          </a:prstGeom>
          <a:noFill/>
          <a:ln w="190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9" name="Text Placeholder 3"/>
          <p:cNvSpPr txBox="1">
            <a:spLocks/>
          </p:cNvSpPr>
          <p:nvPr/>
        </p:nvSpPr>
        <p:spPr>
          <a:xfrm>
            <a:off x="759520" y="856931"/>
            <a:ext cx="2791413" cy="1129013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Extra 2% ($120)</a:t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Infinity Commission </a:t>
            </a: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TM’s Team Sales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9441" y="3252964"/>
            <a:ext cx="3962394" cy="1805455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04259" y="2499204"/>
            <a:ext cx="2347576" cy="655980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2" grpId="0" animBg="1"/>
      <p:bldP spid="78" grpId="0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6"/>
          <p:cNvSpPr/>
          <p:nvPr/>
        </p:nvSpPr>
        <p:spPr bwMode="auto">
          <a:xfrm>
            <a:off x="7288517" y="979031"/>
            <a:ext cx="914399" cy="809872"/>
          </a:xfrm>
          <a:prstGeom prst="rect">
            <a:avLst/>
          </a:prstGeom>
          <a:solidFill>
            <a:srgbClr val="EFEEE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3 TM</a:t>
            </a:r>
          </a:p>
          <a:p>
            <a:pPr algn="ctr" defTabSz="914400"/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Lines</a:t>
            </a:r>
          </a:p>
          <a:p>
            <a:pPr algn="ctr" defTabSz="914400"/>
            <a:endParaRPr lang="de-DE" sz="120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121" name="Rechteck 6"/>
          <p:cNvSpPr/>
          <p:nvPr/>
        </p:nvSpPr>
        <p:spPr bwMode="auto">
          <a:xfrm>
            <a:off x="1968992" y="3639778"/>
            <a:ext cx="6324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0" name="Rechteck 6"/>
          <p:cNvSpPr/>
          <p:nvPr/>
        </p:nvSpPr>
        <p:spPr bwMode="auto">
          <a:xfrm>
            <a:off x="1968992" y="4020778"/>
            <a:ext cx="6324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2" name="Rechteck 6"/>
          <p:cNvSpPr/>
          <p:nvPr/>
        </p:nvSpPr>
        <p:spPr bwMode="auto">
          <a:xfrm>
            <a:off x="1968992" y="4401778"/>
            <a:ext cx="6324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4" name="Rechteck 6"/>
          <p:cNvSpPr/>
          <p:nvPr/>
        </p:nvSpPr>
        <p:spPr bwMode="auto">
          <a:xfrm>
            <a:off x="1968992" y="4782778"/>
            <a:ext cx="6324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9"/>
          <p:cNvGrpSpPr/>
          <p:nvPr/>
        </p:nvGrpSpPr>
        <p:grpSpPr>
          <a:xfrm>
            <a:off x="1968997" y="3258781"/>
            <a:ext cx="1218352" cy="1435100"/>
            <a:chOff x="304799" y="3096280"/>
            <a:chExt cx="1218352" cy="1435100"/>
          </a:xfrm>
        </p:grpSpPr>
        <p:sp>
          <p:nvSpPr>
            <p:cNvPr id="150" name="Rechteck 16"/>
            <p:cNvSpPr/>
            <p:nvPr/>
          </p:nvSpPr>
          <p:spPr bwMode="auto">
            <a:xfrm>
              <a:off x="304800" y="3858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152" name="Rechteck 18"/>
            <p:cNvSpPr/>
            <p:nvPr/>
          </p:nvSpPr>
          <p:spPr bwMode="auto">
            <a:xfrm>
              <a:off x="304800" y="3477280"/>
              <a:ext cx="533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17%</a:t>
              </a:r>
            </a:p>
          </p:txBody>
        </p:sp>
        <p:sp>
          <p:nvSpPr>
            <p:cNvPr id="153" name="Rechteck 19"/>
            <p:cNvSpPr/>
            <p:nvPr/>
          </p:nvSpPr>
          <p:spPr bwMode="auto">
            <a:xfrm>
              <a:off x="304799" y="3101986"/>
              <a:ext cx="533401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JR</a:t>
              </a:r>
              <a:endParaRPr lang="de-DE" sz="12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14" name="Rechteck 16"/>
            <p:cNvSpPr/>
            <p:nvPr/>
          </p:nvSpPr>
          <p:spPr bwMode="auto">
            <a:xfrm>
              <a:off x="304800" y="4239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  <p:sp>
          <p:nvSpPr>
            <p:cNvPr id="215" name="Rechteck 16"/>
            <p:cNvSpPr/>
            <p:nvPr/>
          </p:nvSpPr>
          <p:spPr bwMode="auto">
            <a:xfrm>
              <a:off x="914399" y="3856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216" name="Rechteck 18"/>
            <p:cNvSpPr/>
            <p:nvPr/>
          </p:nvSpPr>
          <p:spPr bwMode="auto">
            <a:xfrm>
              <a:off x="914399" y="3480456"/>
              <a:ext cx="608751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25%</a:t>
              </a:r>
            </a:p>
          </p:txBody>
        </p:sp>
        <p:sp>
          <p:nvSpPr>
            <p:cNvPr id="217" name="Rechteck 19"/>
            <p:cNvSpPr/>
            <p:nvPr/>
          </p:nvSpPr>
          <p:spPr bwMode="auto">
            <a:xfrm>
              <a:off x="914399" y="3096280"/>
              <a:ext cx="608752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SR</a:t>
              </a:r>
              <a:endParaRPr lang="de-DE" sz="1200" b="1" dirty="0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18" name="Rechteck 16"/>
            <p:cNvSpPr/>
            <p:nvPr/>
          </p:nvSpPr>
          <p:spPr bwMode="auto">
            <a:xfrm>
              <a:off x="914399" y="4237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</p:grpSp>
      <p:grpSp>
        <p:nvGrpSpPr>
          <p:cNvPr id="3" name="Group 80"/>
          <p:cNvGrpSpPr/>
          <p:nvPr/>
        </p:nvGrpSpPr>
        <p:grpSpPr>
          <a:xfrm>
            <a:off x="3577732" y="2877779"/>
            <a:ext cx="914400" cy="2193925"/>
            <a:chOff x="1913540" y="2715280"/>
            <a:chExt cx="914400" cy="2193925"/>
          </a:xfrm>
        </p:grpSpPr>
        <p:sp>
          <p:nvSpPr>
            <p:cNvPr id="219" name="Rechteck 16"/>
            <p:cNvSpPr/>
            <p:nvPr/>
          </p:nvSpPr>
          <p:spPr bwMode="auto">
            <a:xfrm>
              <a:off x="1913541" y="3856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+ 1.5%</a:t>
              </a:r>
            </a:p>
          </p:txBody>
        </p:sp>
        <p:sp>
          <p:nvSpPr>
            <p:cNvPr id="220" name="Rechteck 18"/>
            <p:cNvSpPr/>
            <p:nvPr/>
          </p:nvSpPr>
          <p:spPr bwMode="auto">
            <a:xfrm>
              <a:off x="1913540" y="3475807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+ 1.5%</a:t>
              </a:r>
            </a:p>
          </p:txBody>
        </p:sp>
        <p:sp>
          <p:nvSpPr>
            <p:cNvPr id="221" name="Rechteck 19"/>
            <p:cNvSpPr/>
            <p:nvPr/>
          </p:nvSpPr>
          <p:spPr bwMode="auto">
            <a:xfrm>
              <a:off x="1913540" y="2715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GL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22" name="Rechteck 16"/>
            <p:cNvSpPr/>
            <p:nvPr/>
          </p:nvSpPr>
          <p:spPr bwMode="auto">
            <a:xfrm>
              <a:off x="1913540" y="4237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+ 1.5%</a:t>
              </a:r>
            </a:p>
          </p:txBody>
        </p:sp>
        <p:sp>
          <p:nvSpPr>
            <p:cNvPr id="232" name="Rechteck 18"/>
            <p:cNvSpPr/>
            <p:nvPr/>
          </p:nvSpPr>
          <p:spPr bwMode="auto">
            <a:xfrm>
              <a:off x="1913540" y="4620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1.5%</a:t>
              </a:r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4709532" y="2496781"/>
            <a:ext cx="1151156" cy="2576398"/>
            <a:chOff x="3116044" y="2334280"/>
            <a:chExt cx="1151156" cy="2576398"/>
          </a:xfrm>
        </p:grpSpPr>
        <p:sp>
          <p:nvSpPr>
            <p:cNvPr id="226" name="Rechteck 16"/>
            <p:cNvSpPr/>
            <p:nvPr/>
          </p:nvSpPr>
          <p:spPr bwMode="auto">
            <a:xfrm>
              <a:off x="33528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+ 3%</a:t>
              </a:r>
            </a:p>
          </p:txBody>
        </p:sp>
        <p:sp>
          <p:nvSpPr>
            <p:cNvPr id="227" name="Rechteck 18"/>
            <p:cNvSpPr/>
            <p:nvPr/>
          </p:nvSpPr>
          <p:spPr bwMode="auto">
            <a:xfrm>
              <a:off x="33528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+ 3%</a:t>
              </a:r>
            </a:p>
          </p:txBody>
        </p:sp>
        <p:sp>
          <p:nvSpPr>
            <p:cNvPr id="228" name="Rechteck 19"/>
            <p:cNvSpPr/>
            <p:nvPr/>
          </p:nvSpPr>
          <p:spPr bwMode="auto">
            <a:xfrm>
              <a:off x="3352800" y="2334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TM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29" name="Rechteck 16"/>
            <p:cNvSpPr/>
            <p:nvPr/>
          </p:nvSpPr>
          <p:spPr bwMode="auto">
            <a:xfrm>
              <a:off x="33528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+ 3%</a:t>
              </a:r>
            </a:p>
          </p:txBody>
        </p:sp>
        <p:sp>
          <p:nvSpPr>
            <p:cNvPr id="230" name="Isosceles Triangle 229"/>
            <p:cNvSpPr/>
            <p:nvPr/>
          </p:nvSpPr>
          <p:spPr bwMode="auto">
            <a:xfrm rot="16200000">
              <a:off x="3103689" y="2777081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31" name="Rechteck 18"/>
            <p:cNvSpPr/>
            <p:nvPr/>
          </p:nvSpPr>
          <p:spPr bwMode="auto">
            <a:xfrm>
              <a:off x="335280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3" name="Rechteck 18"/>
            <p:cNvSpPr/>
            <p:nvPr/>
          </p:nvSpPr>
          <p:spPr bwMode="auto">
            <a:xfrm>
              <a:off x="33528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5915794" y="2115778"/>
            <a:ext cx="1132344" cy="2957398"/>
            <a:chOff x="4322306" y="1953280"/>
            <a:chExt cx="1132344" cy="2957398"/>
          </a:xfrm>
        </p:grpSpPr>
        <p:sp>
          <p:nvSpPr>
            <p:cNvPr id="234" name="Rechteck 19"/>
            <p:cNvSpPr/>
            <p:nvPr/>
          </p:nvSpPr>
          <p:spPr bwMode="auto">
            <a:xfrm>
              <a:off x="4533897" y="1953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35" name="Rechteck 18"/>
            <p:cNvSpPr/>
            <p:nvPr/>
          </p:nvSpPr>
          <p:spPr bwMode="auto">
            <a:xfrm>
              <a:off x="454025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 rot="16200000">
              <a:off x="4309951" y="2797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41" name="Rechteck 16"/>
            <p:cNvSpPr/>
            <p:nvPr/>
          </p:nvSpPr>
          <p:spPr bwMode="auto">
            <a:xfrm>
              <a:off x="45339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2" name="Rechteck 18"/>
            <p:cNvSpPr/>
            <p:nvPr/>
          </p:nvSpPr>
          <p:spPr bwMode="auto">
            <a:xfrm>
              <a:off x="45339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</a:p>
          </p:txBody>
        </p:sp>
        <p:sp>
          <p:nvSpPr>
            <p:cNvPr id="243" name="Rechteck 16"/>
            <p:cNvSpPr/>
            <p:nvPr/>
          </p:nvSpPr>
          <p:spPr bwMode="auto">
            <a:xfrm>
              <a:off x="45339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4" name="Rechteck 18"/>
            <p:cNvSpPr/>
            <p:nvPr/>
          </p:nvSpPr>
          <p:spPr bwMode="auto">
            <a:xfrm>
              <a:off x="45339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5" name="Rechteck 18"/>
            <p:cNvSpPr/>
            <p:nvPr/>
          </p:nvSpPr>
          <p:spPr bwMode="auto">
            <a:xfrm>
              <a:off x="454025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58" name="Isosceles Triangle 257"/>
            <p:cNvSpPr/>
            <p:nvPr/>
          </p:nvSpPr>
          <p:spPr bwMode="auto">
            <a:xfrm rot="16200000">
              <a:off x="4309951" y="2416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8" name="Group 84"/>
          <p:cNvGrpSpPr/>
          <p:nvPr/>
        </p:nvGrpSpPr>
        <p:grpSpPr>
          <a:xfrm>
            <a:off x="7090544" y="1734778"/>
            <a:ext cx="1132344" cy="3338398"/>
            <a:chOff x="5497056" y="1572280"/>
            <a:chExt cx="1132344" cy="3338398"/>
          </a:xfrm>
        </p:grpSpPr>
        <p:sp>
          <p:nvSpPr>
            <p:cNvPr id="236" name="Rechteck 18"/>
            <p:cNvSpPr/>
            <p:nvPr/>
          </p:nvSpPr>
          <p:spPr bwMode="auto">
            <a:xfrm>
              <a:off x="570865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9" name="Isosceles Triangle 238"/>
            <p:cNvSpPr/>
            <p:nvPr/>
          </p:nvSpPr>
          <p:spPr bwMode="auto">
            <a:xfrm rot="16200000">
              <a:off x="5484701" y="2786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45" name="Rechteck 16"/>
            <p:cNvSpPr/>
            <p:nvPr/>
          </p:nvSpPr>
          <p:spPr bwMode="auto">
            <a:xfrm>
              <a:off x="57150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6" name="Rechteck 18"/>
            <p:cNvSpPr/>
            <p:nvPr/>
          </p:nvSpPr>
          <p:spPr bwMode="auto">
            <a:xfrm>
              <a:off x="57150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</a:p>
          </p:txBody>
        </p:sp>
        <p:sp>
          <p:nvSpPr>
            <p:cNvPr id="247" name="Rechteck 16"/>
            <p:cNvSpPr/>
            <p:nvPr/>
          </p:nvSpPr>
          <p:spPr bwMode="auto">
            <a:xfrm>
              <a:off x="57150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8" name="Rechteck 18"/>
            <p:cNvSpPr/>
            <p:nvPr/>
          </p:nvSpPr>
          <p:spPr bwMode="auto">
            <a:xfrm>
              <a:off x="57150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3" name="Rechteck 19"/>
            <p:cNvSpPr/>
            <p:nvPr/>
          </p:nvSpPr>
          <p:spPr bwMode="auto">
            <a:xfrm>
              <a:off x="5715000" y="1572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OD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56" name="Rechteck 18"/>
            <p:cNvSpPr/>
            <p:nvPr/>
          </p:nvSpPr>
          <p:spPr bwMode="auto">
            <a:xfrm>
              <a:off x="570865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59" name="Isosceles Triangle 258"/>
            <p:cNvSpPr/>
            <p:nvPr/>
          </p:nvSpPr>
          <p:spPr bwMode="auto">
            <a:xfrm rot="16200000">
              <a:off x="5484701" y="2405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61" name="Rechteck 18"/>
            <p:cNvSpPr/>
            <p:nvPr/>
          </p:nvSpPr>
          <p:spPr bwMode="auto">
            <a:xfrm>
              <a:off x="5708650" y="1953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4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63" name="Isosceles Triangle 262"/>
            <p:cNvSpPr/>
            <p:nvPr/>
          </p:nvSpPr>
          <p:spPr bwMode="auto">
            <a:xfrm rot="16200000">
              <a:off x="5484701" y="2024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87" name="CustomShape 1"/>
          <p:cNvSpPr>
            <a:spLocks noChangeArrowheads="1"/>
          </p:cNvSpPr>
          <p:nvPr/>
        </p:nvSpPr>
        <p:spPr bwMode="auto">
          <a:xfrm>
            <a:off x="573485" y="252383"/>
            <a:ext cx="5257800" cy="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3200" dirty="0">
                <a:solidFill>
                  <a:schemeClr val="bg1"/>
                </a:solidFill>
                <a:latin typeface="Arial"/>
                <a:cs typeface="Arial"/>
              </a:rPr>
              <a:t>BEMER Compensation Plan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489" y="194805"/>
            <a:ext cx="8208912" cy="539750"/>
            <a:chOff x="-1" y="194805"/>
            <a:chExt cx="8172401" cy="539750"/>
          </a:xfrm>
        </p:grpSpPr>
        <p:sp>
          <p:nvSpPr>
            <p:cNvPr id="88" name="Shape 2108"/>
            <p:cNvSpPr/>
            <p:nvPr/>
          </p:nvSpPr>
          <p:spPr>
            <a:xfrm>
              <a:off x="-1" y="194805"/>
              <a:ext cx="8172401" cy="53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14" y="11105"/>
                  </a:lnTo>
                  <a:lnTo>
                    <a:pt x="19861" y="21557"/>
                  </a:lnTo>
                  <a:lnTo>
                    <a:pt x="2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8027" tIns="78027" rIns="78027" bIns="78027"/>
            <a:lstStyle/>
            <a:p>
              <a:pPr defTabSz="780234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  <a:endPara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249"/>
            <p:cNvSpPr txBox="1">
              <a:spLocks/>
            </p:cNvSpPr>
            <p:nvPr/>
          </p:nvSpPr>
          <p:spPr>
            <a:xfrm>
              <a:off x="1046408" y="194805"/>
              <a:ext cx="7053984" cy="539750"/>
            </a:xfrm>
            <a:prstGeom prst="rect">
              <a:avLst/>
            </a:prstGeom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r>
                <a:rPr lang="en-US" sz="3200" kern="0">
                  <a:solidFill>
                    <a:srgbClr val="FFFFFF"/>
                  </a:solidFill>
                  <a:latin typeface="Calibri" panose="020F0502020204030204" pitchFamily="34" charset="0"/>
                  <a:ea typeface="Arial"/>
                  <a:cs typeface="Arial"/>
                  <a:sym typeface="Arial"/>
                </a:rPr>
                <a:t>Organizational Director Compensation</a:t>
              </a:r>
              <a:endParaRPr lang="en-US" sz="3200" kern="0" dirty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833400" y="225598"/>
            <a:ext cx="646200" cy="471924"/>
          </a:xfrm>
          <a:prstGeom prst="rect">
            <a:avLst/>
          </a:prstGeom>
          <a:solidFill>
            <a:srgbClr val="FF9B57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8" name="CustomShape 1"/>
          <p:cNvSpPr>
            <a:spLocks noChangeArrowheads="1"/>
          </p:cNvSpPr>
          <p:nvPr/>
        </p:nvSpPr>
        <p:spPr bwMode="auto">
          <a:xfrm>
            <a:off x="703314" y="356645"/>
            <a:ext cx="848295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Arial"/>
                <a:cs typeface="Arial"/>
              </a:rPr>
              <a:t>OD</a:t>
            </a:r>
            <a:endParaRPr lang="de-DE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9" name="Text Placeholder 3"/>
          <p:cNvSpPr txBox="1">
            <a:spLocks/>
          </p:cNvSpPr>
          <p:nvPr/>
        </p:nvSpPr>
        <p:spPr>
          <a:xfrm>
            <a:off x="759520" y="856931"/>
            <a:ext cx="2791413" cy="1129013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Extra 2% ($120)</a:t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Infinity Commission </a:t>
            </a: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OM’s Team Sales</a:t>
            </a:r>
          </a:p>
        </p:txBody>
      </p:sp>
      <p:sp>
        <p:nvSpPr>
          <p:cNvPr id="67" name="Oval 66"/>
          <p:cNvSpPr/>
          <p:nvPr/>
        </p:nvSpPr>
        <p:spPr>
          <a:xfrm>
            <a:off x="7495181" y="1923994"/>
            <a:ext cx="541015" cy="663615"/>
          </a:xfrm>
          <a:prstGeom prst="ellipse">
            <a:avLst/>
          </a:prstGeom>
          <a:noFill/>
          <a:ln w="190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859935" y="4935995"/>
            <a:ext cx="358074" cy="442631"/>
            <a:chOff x="2179003" y="4775258"/>
            <a:chExt cx="358074" cy="442631"/>
          </a:xfrm>
        </p:grpSpPr>
        <p:sp>
          <p:nvSpPr>
            <p:cNvPr id="74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224016" y="4946673"/>
            <a:ext cx="358074" cy="442631"/>
            <a:chOff x="2179003" y="4775258"/>
            <a:chExt cx="358074" cy="442631"/>
          </a:xfrm>
        </p:grpSpPr>
        <p:sp>
          <p:nvSpPr>
            <p:cNvPr id="77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99717" y="4935995"/>
            <a:ext cx="358074" cy="442631"/>
            <a:chOff x="2179003" y="4775258"/>
            <a:chExt cx="358074" cy="442631"/>
          </a:xfrm>
        </p:grpSpPr>
        <p:sp>
          <p:nvSpPr>
            <p:cNvPr id="80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82" name="Rechteck 6"/>
          <p:cNvSpPr/>
          <p:nvPr/>
        </p:nvSpPr>
        <p:spPr bwMode="auto">
          <a:xfrm>
            <a:off x="759520" y="3631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  <a:endParaRPr lang="de-DE" sz="1200" dirty="0">
              <a:solidFill>
                <a:srgbClr val="FFFFFF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83" name="Rechteck 6"/>
          <p:cNvSpPr/>
          <p:nvPr/>
        </p:nvSpPr>
        <p:spPr bwMode="auto">
          <a:xfrm>
            <a:off x="759520" y="4012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84" name="Rechteck 6"/>
          <p:cNvSpPr/>
          <p:nvPr/>
        </p:nvSpPr>
        <p:spPr bwMode="auto">
          <a:xfrm>
            <a:off x="759520" y="4393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85" name="Rechteck 6"/>
          <p:cNvSpPr/>
          <p:nvPr/>
        </p:nvSpPr>
        <p:spPr bwMode="auto">
          <a:xfrm>
            <a:off x="759520" y="4767956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3rd </a:t>
            </a:r>
            <a:r>
              <a:rPr lang="de-DE" sz="1400" smtClean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Tier</a:t>
            </a:r>
            <a:endParaRPr lang="de-DE" sz="1400" dirty="0">
              <a:solidFill>
                <a:srgbClr val="000000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68992" y="3258781"/>
            <a:ext cx="5079146" cy="1816221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580338" y="2115778"/>
            <a:ext cx="3467800" cy="1039406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6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6"/>
          <p:cNvSpPr/>
          <p:nvPr/>
        </p:nvSpPr>
        <p:spPr bwMode="auto">
          <a:xfrm>
            <a:off x="8379480" y="913285"/>
            <a:ext cx="914399" cy="431949"/>
          </a:xfrm>
          <a:prstGeom prst="rect">
            <a:avLst/>
          </a:prstGeom>
          <a:solidFill>
            <a:srgbClr val="EFEEE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4 TM</a:t>
            </a:r>
          </a:p>
          <a:p>
            <a:pPr algn="ctr" defTabSz="914400"/>
            <a:r>
              <a:rPr lang="de-DE" sz="1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  <a:sym typeface="Gill Sans" charset="0"/>
              </a:rPr>
              <a:t>Lines</a:t>
            </a:r>
            <a:endParaRPr lang="de-DE" sz="1200" dirty="0">
              <a:solidFill>
                <a:srgbClr val="000000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121" name="Rechteck 6"/>
          <p:cNvSpPr/>
          <p:nvPr/>
        </p:nvSpPr>
        <p:spPr bwMode="auto">
          <a:xfrm>
            <a:off x="1932880" y="3628156"/>
            <a:ext cx="7467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0" name="Rechteck 6"/>
          <p:cNvSpPr/>
          <p:nvPr/>
        </p:nvSpPr>
        <p:spPr bwMode="auto">
          <a:xfrm>
            <a:off x="1932880" y="4009156"/>
            <a:ext cx="7467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2" name="Rechteck 6"/>
          <p:cNvSpPr/>
          <p:nvPr/>
        </p:nvSpPr>
        <p:spPr bwMode="auto">
          <a:xfrm>
            <a:off x="1932880" y="4390156"/>
            <a:ext cx="7467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4" name="Rechteck 6"/>
          <p:cNvSpPr/>
          <p:nvPr/>
        </p:nvSpPr>
        <p:spPr bwMode="auto">
          <a:xfrm>
            <a:off x="1932880" y="4771156"/>
            <a:ext cx="7467600" cy="2922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endParaRPr lang="de-DE" sz="4400" dirty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9"/>
          <p:cNvGrpSpPr/>
          <p:nvPr/>
        </p:nvGrpSpPr>
        <p:grpSpPr>
          <a:xfrm>
            <a:off x="1932885" y="3247159"/>
            <a:ext cx="1218352" cy="1435100"/>
            <a:chOff x="304799" y="3096280"/>
            <a:chExt cx="1218352" cy="1435100"/>
          </a:xfrm>
        </p:grpSpPr>
        <p:sp>
          <p:nvSpPr>
            <p:cNvPr id="150" name="Rechteck 16"/>
            <p:cNvSpPr/>
            <p:nvPr/>
          </p:nvSpPr>
          <p:spPr bwMode="auto">
            <a:xfrm>
              <a:off x="304800" y="3858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152" name="Rechteck 18"/>
            <p:cNvSpPr/>
            <p:nvPr/>
          </p:nvSpPr>
          <p:spPr bwMode="auto">
            <a:xfrm>
              <a:off x="304800" y="3477280"/>
              <a:ext cx="533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17%</a:t>
              </a:r>
            </a:p>
          </p:txBody>
        </p:sp>
        <p:sp>
          <p:nvSpPr>
            <p:cNvPr id="153" name="Rechteck 19"/>
            <p:cNvSpPr/>
            <p:nvPr/>
          </p:nvSpPr>
          <p:spPr bwMode="auto">
            <a:xfrm>
              <a:off x="304799" y="3101986"/>
              <a:ext cx="533401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JR</a:t>
              </a:r>
              <a:endParaRPr lang="de-DE" sz="12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14" name="Rechteck 16"/>
            <p:cNvSpPr/>
            <p:nvPr/>
          </p:nvSpPr>
          <p:spPr bwMode="auto">
            <a:xfrm>
              <a:off x="304800" y="4239280"/>
              <a:ext cx="533400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  <p:sp>
          <p:nvSpPr>
            <p:cNvPr id="215" name="Rechteck 16"/>
            <p:cNvSpPr/>
            <p:nvPr/>
          </p:nvSpPr>
          <p:spPr bwMode="auto">
            <a:xfrm>
              <a:off x="914399" y="3856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8%</a:t>
              </a:r>
            </a:p>
          </p:txBody>
        </p:sp>
        <p:sp>
          <p:nvSpPr>
            <p:cNvPr id="216" name="Rechteck 18"/>
            <p:cNvSpPr/>
            <p:nvPr/>
          </p:nvSpPr>
          <p:spPr bwMode="auto">
            <a:xfrm>
              <a:off x="914399" y="3480456"/>
              <a:ext cx="608751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25%</a:t>
              </a:r>
            </a:p>
          </p:txBody>
        </p:sp>
        <p:sp>
          <p:nvSpPr>
            <p:cNvPr id="217" name="Rechteck 19"/>
            <p:cNvSpPr/>
            <p:nvPr/>
          </p:nvSpPr>
          <p:spPr bwMode="auto">
            <a:xfrm>
              <a:off x="914399" y="3096280"/>
              <a:ext cx="608752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SR</a:t>
              </a:r>
              <a:endParaRPr lang="de-DE" sz="1200" b="1" dirty="0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18" name="Rechteck 16"/>
            <p:cNvSpPr/>
            <p:nvPr/>
          </p:nvSpPr>
          <p:spPr bwMode="auto">
            <a:xfrm>
              <a:off x="914399" y="4237807"/>
              <a:ext cx="608751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3%</a:t>
              </a:r>
            </a:p>
          </p:txBody>
        </p:sp>
      </p:grpSp>
      <p:grpSp>
        <p:nvGrpSpPr>
          <p:cNvPr id="3" name="Group 80"/>
          <p:cNvGrpSpPr/>
          <p:nvPr/>
        </p:nvGrpSpPr>
        <p:grpSpPr>
          <a:xfrm>
            <a:off x="3541620" y="2866157"/>
            <a:ext cx="914400" cy="2193925"/>
            <a:chOff x="1913540" y="2715280"/>
            <a:chExt cx="914400" cy="2193925"/>
          </a:xfrm>
        </p:grpSpPr>
        <p:sp>
          <p:nvSpPr>
            <p:cNvPr id="219" name="Rechteck 16"/>
            <p:cNvSpPr/>
            <p:nvPr/>
          </p:nvSpPr>
          <p:spPr bwMode="auto">
            <a:xfrm>
              <a:off x="1913541" y="3856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+ 1.5%</a:t>
              </a:r>
            </a:p>
          </p:txBody>
        </p:sp>
        <p:sp>
          <p:nvSpPr>
            <p:cNvPr id="220" name="Rechteck 18"/>
            <p:cNvSpPr/>
            <p:nvPr/>
          </p:nvSpPr>
          <p:spPr bwMode="auto">
            <a:xfrm>
              <a:off x="1913540" y="3475807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+ 1.5%</a:t>
              </a:r>
            </a:p>
          </p:txBody>
        </p:sp>
        <p:sp>
          <p:nvSpPr>
            <p:cNvPr id="221" name="Rechteck 19"/>
            <p:cNvSpPr/>
            <p:nvPr/>
          </p:nvSpPr>
          <p:spPr bwMode="auto">
            <a:xfrm>
              <a:off x="1913540" y="2715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GL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22" name="Rechteck 16"/>
            <p:cNvSpPr/>
            <p:nvPr/>
          </p:nvSpPr>
          <p:spPr bwMode="auto">
            <a:xfrm>
              <a:off x="1913540" y="4237807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+ 1.5%</a:t>
              </a:r>
            </a:p>
          </p:txBody>
        </p:sp>
        <p:sp>
          <p:nvSpPr>
            <p:cNvPr id="232" name="Rechteck 18"/>
            <p:cNvSpPr/>
            <p:nvPr/>
          </p:nvSpPr>
          <p:spPr bwMode="auto">
            <a:xfrm>
              <a:off x="1913540" y="4620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1.5%</a:t>
              </a:r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4575944" y="2485159"/>
            <a:ext cx="1151156" cy="2576398"/>
            <a:chOff x="3116044" y="2334280"/>
            <a:chExt cx="1151156" cy="2576398"/>
          </a:xfrm>
        </p:grpSpPr>
        <p:sp>
          <p:nvSpPr>
            <p:cNvPr id="226" name="Rechteck 16"/>
            <p:cNvSpPr/>
            <p:nvPr/>
          </p:nvSpPr>
          <p:spPr bwMode="auto">
            <a:xfrm>
              <a:off x="33528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8% + 3%</a:t>
              </a:r>
            </a:p>
          </p:txBody>
        </p:sp>
        <p:sp>
          <p:nvSpPr>
            <p:cNvPr id="227" name="Rechteck 18"/>
            <p:cNvSpPr/>
            <p:nvPr/>
          </p:nvSpPr>
          <p:spPr bwMode="auto">
            <a:xfrm>
              <a:off x="33528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25% + 3%</a:t>
              </a:r>
            </a:p>
          </p:txBody>
        </p:sp>
        <p:sp>
          <p:nvSpPr>
            <p:cNvPr id="228" name="Rechteck 19"/>
            <p:cNvSpPr/>
            <p:nvPr/>
          </p:nvSpPr>
          <p:spPr bwMode="auto">
            <a:xfrm>
              <a:off x="3352800" y="2334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TM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29" name="Rechteck 16"/>
            <p:cNvSpPr/>
            <p:nvPr/>
          </p:nvSpPr>
          <p:spPr bwMode="auto">
            <a:xfrm>
              <a:off x="33528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 + 3%</a:t>
              </a:r>
            </a:p>
          </p:txBody>
        </p:sp>
        <p:sp>
          <p:nvSpPr>
            <p:cNvPr id="230" name="Isosceles Triangle 229"/>
            <p:cNvSpPr/>
            <p:nvPr/>
          </p:nvSpPr>
          <p:spPr bwMode="auto">
            <a:xfrm rot="16200000">
              <a:off x="3103689" y="2777081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31" name="Rechteck 18"/>
            <p:cNvSpPr/>
            <p:nvPr/>
          </p:nvSpPr>
          <p:spPr bwMode="auto">
            <a:xfrm>
              <a:off x="335280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3" name="Rechteck 18"/>
            <p:cNvSpPr/>
            <p:nvPr/>
          </p:nvSpPr>
          <p:spPr bwMode="auto">
            <a:xfrm>
              <a:off x="33528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5782206" y="2104156"/>
            <a:ext cx="1132344" cy="2957398"/>
            <a:chOff x="4322306" y="1953280"/>
            <a:chExt cx="1132344" cy="2957398"/>
          </a:xfrm>
        </p:grpSpPr>
        <p:sp>
          <p:nvSpPr>
            <p:cNvPr id="234" name="Rechteck 19"/>
            <p:cNvSpPr/>
            <p:nvPr/>
          </p:nvSpPr>
          <p:spPr bwMode="auto">
            <a:xfrm>
              <a:off x="4533897" y="1953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OM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35" name="Rechteck 18"/>
            <p:cNvSpPr/>
            <p:nvPr/>
          </p:nvSpPr>
          <p:spPr bwMode="auto">
            <a:xfrm>
              <a:off x="454025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 rot="16200000">
              <a:off x="4309951" y="2797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41" name="Rechteck 16"/>
            <p:cNvSpPr/>
            <p:nvPr/>
          </p:nvSpPr>
          <p:spPr bwMode="auto">
            <a:xfrm>
              <a:off x="45339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2" name="Rechteck 18"/>
            <p:cNvSpPr/>
            <p:nvPr/>
          </p:nvSpPr>
          <p:spPr bwMode="auto">
            <a:xfrm>
              <a:off x="45339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3" name="Rechteck 16"/>
            <p:cNvSpPr/>
            <p:nvPr/>
          </p:nvSpPr>
          <p:spPr bwMode="auto">
            <a:xfrm>
              <a:off x="45339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4" name="Rechteck 18"/>
            <p:cNvSpPr/>
            <p:nvPr/>
          </p:nvSpPr>
          <p:spPr bwMode="auto">
            <a:xfrm>
              <a:off x="45339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5" name="Rechteck 18"/>
            <p:cNvSpPr/>
            <p:nvPr/>
          </p:nvSpPr>
          <p:spPr bwMode="auto">
            <a:xfrm>
              <a:off x="454025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58" name="Isosceles Triangle 257"/>
            <p:cNvSpPr/>
            <p:nvPr/>
          </p:nvSpPr>
          <p:spPr bwMode="auto">
            <a:xfrm rot="16200000">
              <a:off x="4309951" y="2416486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8" name="Group 84"/>
          <p:cNvGrpSpPr/>
          <p:nvPr/>
        </p:nvGrpSpPr>
        <p:grpSpPr>
          <a:xfrm>
            <a:off x="6956956" y="1723156"/>
            <a:ext cx="1132344" cy="3338398"/>
            <a:chOff x="5497056" y="1572280"/>
            <a:chExt cx="1132344" cy="3338398"/>
          </a:xfrm>
        </p:grpSpPr>
        <p:sp>
          <p:nvSpPr>
            <p:cNvPr id="236" name="Rechteck 18"/>
            <p:cNvSpPr/>
            <p:nvPr/>
          </p:nvSpPr>
          <p:spPr bwMode="auto">
            <a:xfrm>
              <a:off x="570865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39" name="Isosceles Triangle 238"/>
            <p:cNvSpPr/>
            <p:nvPr/>
          </p:nvSpPr>
          <p:spPr bwMode="auto">
            <a:xfrm rot="16200000">
              <a:off x="5484701" y="2786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45" name="Rechteck 16"/>
            <p:cNvSpPr/>
            <p:nvPr/>
          </p:nvSpPr>
          <p:spPr bwMode="auto">
            <a:xfrm>
              <a:off x="57150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6" name="Rechteck 18"/>
            <p:cNvSpPr/>
            <p:nvPr/>
          </p:nvSpPr>
          <p:spPr bwMode="auto">
            <a:xfrm>
              <a:off x="57150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7" name="Rechteck 16"/>
            <p:cNvSpPr/>
            <p:nvPr/>
          </p:nvSpPr>
          <p:spPr bwMode="auto">
            <a:xfrm>
              <a:off x="57150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8" name="Rechteck 18"/>
            <p:cNvSpPr/>
            <p:nvPr/>
          </p:nvSpPr>
          <p:spPr bwMode="auto">
            <a:xfrm>
              <a:off x="57150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3" name="Rechteck 19"/>
            <p:cNvSpPr/>
            <p:nvPr/>
          </p:nvSpPr>
          <p:spPr bwMode="auto">
            <a:xfrm>
              <a:off x="5715000" y="1572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OD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56" name="Rechteck 18"/>
            <p:cNvSpPr/>
            <p:nvPr/>
          </p:nvSpPr>
          <p:spPr bwMode="auto">
            <a:xfrm>
              <a:off x="570865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59" name="Isosceles Triangle 258"/>
            <p:cNvSpPr/>
            <p:nvPr/>
          </p:nvSpPr>
          <p:spPr bwMode="auto">
            <a:xfrm rot="16200000">
              <a:off x="5484701" y="2405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61" name="Rechteck 18"/>
            <p:cNvSpPr/>
            <p:nvPr/>
          </p:nvSpPr>
          <p:spPr bwMode="auto">
            <a:xfrm>
              <a:off x="5708650" y="1953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63" name="Isosceles Triangle 262"/>
            <p:cNvSpPr/>
            <p:nvPr/>
          </p:nvSpPr>
          <p:spPr bwMode="auto">
            <a:xfrm rot="16200000">
              <a:off x="5484701" y="2024903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9" name="Group 85"/>
          <p:cNvGrpSpPr/>
          <p:nvPr/>
        </p:nvGrpSpPr>
        <p:grpSpPr>
          <a:xfrm>
            <a:off x="8180586" y="1342156"/>
            <a:ext cx="1113294" cy="3719398"/>
            <a:chOff x="6659106" y="1191280"/>
            <a:chExt cx="1113294" cy="3719398"/>
          </a:xfrm>
        </p:grpSpPr>
        <p:sp>
          <p:nvSpPr>
            <p:cNvPr id="237" name="Rechteck 18"/>
            <p:cNvSpPr/>
            <p:nvPr/>
          </p:nvSpPr>
          <p:spPr bwMode="auto">
            <a:xfrm>
              <a:off x="6858000" y="2715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40" name="Isosceles Triangle 239"/>
            <p:cNvSpPr/>
            <p:nvPr/>
          </p:nvSpPr>
          <p:spPr bwMode="auto">
            <a:xfrm rot="16200000">
              <a:off x="6646751" y="2795370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49" name="Rechteck 16"/>
            <p:cNvSpPr/>
            <p:nvPr/>
          </p:nvSpPr>
          <p:spPr bwMode="auto">
            <a:xfrm>
              <a:off x="6858001" y="3858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11%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0" name="Rechteck 18"/>
            <p:cNvSpPr/>
            <p:nvPr/>
          </p:nvSpPr>
          <p:spPr bwMode="auto">
            <a:xfrm>
              <a:off x="6858000" y="3477280"/>
              <a:ext cx="914400" cy="2889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28%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1" name="Rechteck 16"/>
            <p:cNvSpPr/>
            <p:nvPr/>
          </p:nvSpPr>
          <p:spPr bwMode="auto">
            <a:xfrm>
              <a:off x="6858000" y="4239280"/>
              <a:ext cx="914399" cy="292100"/>
            </a:xfrm>
            <a:prstGeom prst="rect">
              <a:avLst/>
            </a:prstGeom>
            <a:solidFill>
              <a:srgbClr val="56BAD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6%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2" name="Rechteck 18"/>
            <p:cNvSpPr/>
            <p:nvPr/>
          </p:nvSpPr>
          <p:spPr bwMode="auto">
            <a:xfrm>
              <a:off x="6858000" y="4621753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3%</a:t>
              </a:r>
              <a:endParaRPr lang="de-DE" sz="1200" b="1" dirty="0">
                <a:latin typeface="Arial Narrow"/>
                <a:ea typeface="ヒラギノ角ゴ ProN W3" charset="-128"/>
                <a:cs typeface="Arial Narrow"/>
                <a:sym typeface="Gill Sans" charset="0"/>
              </a:endParaRPr>
            </a:p>
          </p:txBody>
        </p:sp>
        <p:sp>
          <p:nvSpPr>
            <p:cNvPr id="254" name="Rechteck 19"/>
            <p:cNvSpPr/>
            <p:nvPr/>
          </p:nvSpPr>
          <p:spPr bwMode="auto">
            <a:xfrm>
              <a:off x="6858000" y="1191280"/>
              <a:ext cx="914400" cy="280044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100" b="1" dirty="0">
                  <a:solidFill>
                    <a:schemeClr val="bg1"/>
                  </a:solidFill>
                  <a:latin typeface="Arial"/>
                  <a:ea typeface="ヒラギノ角ゴ ProN W3" charset="-128"/>
                  <a:cs typeface="ヒラギノ角ゴ ProN W3" charset="-128"/>
                  <a:sym typeface="Gill Sans" charset="0"/>
                </a:rPr>
                <a:t>OD+</a:t>
              </a:r>
              <a:endParaRPr lang="de-DE" sz="1100" b="1" dirty="0">
                <a:solidFill>
                  <a:srgbClr val="EF801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57" name="Rechteck 18"/>
            <p:cNvSpPr/>
            <p:nvPr/>
          </p:nvSpPr>
          <p:spPr bwMode="auto">
            <a:xfrm>
              <a:off x="6858000" y="2334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60" name="Isosceles Triangle 259"/>
            <p:cNvSpPr/>
            <p:nvPr/>
          </p:nvSpPr>
          <p:spPr bwMode="auto">
            <a:xfrm rot="16200000">
              <a:off x="6646751" y="2414370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62" name="Rechteck 18"/>
            <p:cNvSpPr/>
            <p:nvPr/>
          </p:nvSpPr>
          <p:spPr bwMode="auto">
            <a:xfrm>
              <a:off x="6858000" y="1953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2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2%</a:t>
              </a:r>
            </a:p>
          </p:txBody>
        </p:sp>
        <p:sp>
          <p:nvSpPr>
            <p:cNvPr id="264" name="Isosceles Triangle 263"/>
            <p:cNvSpPr/>
            <p:nvPr/>
          </p:nvSpPr>
          <p:spPr bwMode="auto">
            <a:xfrm rot="16200000">
              <a:off x="6646751" y="2033370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65" name="Rechteck 18"/>
            <p:cNvSpPr/>
            <p:nvPr/>
          </p:nvSpPr>
          <p:spPr bwMode="auto">
            <a:xfrm>
              <a:off x="6858000" y="1572280"/>
              <a:ext cx="914400" cy="288925"/>
            </a:xfrm>
            <a:prstGeom prst="rect">
              <a:avLst/>
            </a:prstGeom>
            <a:solidFill>
              <a:srgbClr val="EF801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6800" rIns="91440" bIns="234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de-DE" sz="1400" b="1" dirty="0">
                  <a:latin typeface="Arial Narrow"/>
                  <a:ea typeface="ヒラギノ角ゴ ProN W3" charset="-128"/>
                  <a:cs typeface="Arial Narrow"/>
                  <a:sym typeface="Gill Sans" charset="0"/>
                </a:rPr>
                <a:t>1%</a:t>
              </a:r>
            </a:p>
          </p:txBody>
        </p:sp>
        <p:sp>
          <p:nvSpPr>
            <p:cNvPr id="266" name="Isosceles Triangle 265"/>
            <p:cNvSpPr/>
            <p:nvPr/>
          </p:nvSpPr>
          <p:spPr bwMode="auto">
            <a:xfrm rot="16200000">
              <a:off x="6646751" y="1652370"/>
              <a:ext cx="179154" cy="154443"/>
            </a:xfrm>
            <a:prstGeom prst="triangle">
              <a:avLst/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105" name="CustomShape 1"/>
          <p:cNvSpPr>
            <a:spLocks noChangeArrowheads="1"/>
          </p:cNvSpPr>
          <p:nvPr/>
        </p:nvSpPr>
        <p:spPr bwMode="auto">
          <a:xfrm>
            <a:off x="984150" y="1197085"/>
            <a:ext cx="1006509" cy="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rial"/>
                <a:cs typeface="Arial"/>
              </a:rPr>
              <a:t>%</a:t>
            </a:r>
          </a:p>
        </p:txBody>
      </p:sp>
      <p:sp>
        <p:nvSpPr>
          <p:cNvPr id="87" name="CustomShape 1"/>
          <p:cNvSpPr>
            <a:spLocks noChangeArrowheads="1"/>
          </p:cNvSpPr>
          <p:nvPr/>
        </p:nvSpPr>
        <p:spPr bwMode="auto">
          <a:xfrm>
            <a:off x="573485" y="252383"/>
            <a:ext cx="5257800" cy="42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3200" dirty="0">
                <a:solidFill>
                  <a:schemeClr val="bg1"/>
                </a:solidFill>
                <a:latin typeface="Arial"/>
                <a:cs typeface="Arial"/>
              </a:rPr>
              <a:t>BEMER Compensation Plan</a:t>
            </a:r>
          </a:p>
        </p:txBody>
      </p:sp>
      <p:sp>
        <p:nvSpPr>
          <p:cNvPr id="89" name="Shape 249"/>
          <p:cNvSpPr txBox="1">
            <a:spLocks/>
          </p:cNvSpPr>
          <p:nvPr/>
        </p:nvSpPr>
        <p:spPr>
          <a:xfrm>
            <a:off x="978344" y="194805"/>
            <a:ext cx="7053984" cy="539750"/>
          </a:xfrm>
          <a:prstGeom prst="rect">
            <a:avLst/>
          </a:prstGeom>
        </p:spPr>
        <p:txBody>
          <a:bodyPr lIns="32144" tIns="32144" rIns="32144" bIns="32144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5pPr>
            <a:lvl6pPr marL="32142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642851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96427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12857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algn="l" defTabSz="914383">
              <a:defRPr sz="1800">
                <a:solidFill>
                  <a:srgbClr val="000000"/>
                </a:solidFill>
              </a:defRPr>
            </a:pPr>
            <a:r>
              <a:rPr lang="en-US" sz="3200" kern="0" dirty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rPr>
              <a:t>BEMER Compensation </a:t>
            </a:r>
            <a:r>
              <a:rPr lang="en-US" sz="3200" kern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rPr>
              <a:t>In % of Sales</a:t>
            </a:r>
            <a:endParaRPr lang="en-US" sz="3200" kern="0" dirty="0">
              <a:solidFill>
                <a:srgbClr val="FFFFFF"/>
              </a:solidFill>
              <a:latin typeface="Calibri" panose="020F050202020403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" name="Text Placeholder 3"/>
          <p:cNvSpPr txBox="1">
            <a:spLocks/>
          </p:cNvSpPr>
          <p:nvPr/>
        </p:nvSpPr>
        <p:spPr>
          <a:xfrm>
            <a:off x="759521" y="883069"/>
            <a:ext cx="2791413" cy="1129013"/>
          </a:xfrm>
          <a:prstGeom prst="rect">
            <a:avLst/>
          </a:prstGeom>
        </p:spPr>
        <p:txBody>
          <a:bodyPr/>
          <a:lstStyle>
            <a:lvl1pPr marL="29020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58041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870626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160835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451043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741252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031460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321669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611878" marR="0" indent="-290209" algn="l" defTabSz="381417" rtl="0" latinLnBrk="0">
              <a:lnSpc>
                <a:spcPct val="100000"/>
              </a:lnSpc>
              <a:spcBef>
                <a:spcPts val="2742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fontAlgn="auto">
              <a:spcBef>
                <a:spcPts val="600"/>
              </a:spcBef>
              <a:buClr>
                <a:srgbClr val="FF9900"/>
              </a:buClr>
              <a:buSzPct val="120000"/>
              <a:buNone/>
            </a:pP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Extra 1% ($60)</a:t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Infinity Commission </a:t>
            </a:r>
            <a: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ker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OD’s Team Sales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71489" y="188564"/>
            <a:ext cx="8568952" cy="539750"/>
            <a:chOff x="-1" y="194805"/>
            <a:chExt cx="8172401" cy="539750"/>
          </a:xfrm>
        </p:grpSpPr>
        <p:sp>
          <p:nvSpPr>
            <p:cNvPr id="86" name="Shape 2108"/>
            <p:cNvSpPr/>
            <p:nvPr/>
          </p:nvSpPr>
          <p:spPr>
            <a:xfrm>
              <a:off x="-1" y="194805"/>
              <a:ext cx="8172401" cy="53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14" y="11105"/>
                  </a:lnTo>
                  <a:lnTo>
                    <a:pt x="19861" y="21557"/>
                  </a:lnTo>
                  <a:lnTo>
                    <a:pt x="2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8027" tIns="78027" rIns="78027" bIns="78027"/>
            <a:lstStyle/>
            <a:p>
              <a:pPr defTabSz="780234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  <a:endPara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249"/>
            <p:cNvSpPr txBox="1">
              <a:spLocks/>
            </p:cNvSpPr>
            <p:nvPr/>
          </p:nvSpPr>
          <p:spPr>
            <a:xfrm>
              <a:off x="1046408" y="194805"/>
              <a:ext cx="7053984" cy="539750"/>
            </a:xfrm>
            <a:prstGeom prst="rect">
              <a:avLst/>
            </a:prstGeom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r>
                <a:rPr lang="en-US" sz="3200" kern="0">
                  <a:solidFill>
                    <a:srgbClr val="FFFFFF"/>
                  </a:solidFill>
                  <a:latin typeface="Calibri" panose="020F0502020204030204" pitchFamily="34" charset="0"/>
                  <a:ea typeface="Arial"/>
                  <a:cs typeface="Arial"/>
                  <a:sym typeface="Arial"/>
                </a:rPr>
                <a:t> Organizational Director+ Compensation</a:t>
              </a:r>
              <a:endParaRPr lang="en-US" sz="3200" kern="0" dirty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833400" y="225598"/>
            <a:ext cx="790216" cy="471924"/>
          </a:xfrm>
          <a:prstGeom prst="rect">
            <a:avLst/>
          </a:prstGeom>
          <a:solidFill>
            <a:srgbClr val="FF9B57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CustomShape 1"/>
          <p:cNvSpPr>
            <a:spLocks noChangeArrowheads="1"/>
          </p:cNvSpPr>
          <p:nvPr/>
        </p:nvSpPr>
        <p:spPr bwMode="auto">
          <a:xfrm>
            <a:off x="804361" y="356645"/>
            <a:ext cx="848295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Arial"/>
                <a:cs typeface="Arial"/>
              </a:rPr>
              <a:t>OD+</a:t>
            </a:r>
            <a:endParaRPr lang="de-DE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8566173" y="1521850"/>
            <a:ext cx="541015" cy="663615"/>
          </a:xfrm>
          <a:prstGeom prst="ellipse">
            <a:avLst/>
          </a:prstGeom>
          <a:noFill/>
          <a:ln w="190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" name="Rechteck 6"/>
          <p:cNvSpPr/>
          <p:nvPr/>
        </p:nvSpPr>
        <p:spPr bwMode="auto">
          <a:xfrm>
            <a:off x="759520" y="3631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  <a:endParaRPr lang="de-DE" sz="1200" dirty="0">
              <a:solidFill>
                <a:srgbClr val="FFFFFF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96" name="Rechteck 6"/>
          <p:cNvSpPr/>
          <p:nvPr/>
        </p:nvSpPr>
        <p:spPr bwMode="auto">
          <a:xfrm>
            <a:off x="759520" y="4012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98" name="Rechteck 6"/>
          <p:cNvSpPr/>
          <p:nvPr/>
        </p:nvSpPr>
        <p:spPr bwMode="auto">
          <a:xfrm>
            <a:off x="759520" y="439343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99" name="Rechteck 6"/>
          <p:cNvSpPr/>
          <p:nvPr/>
        </p:nvSpPr>
        <p:spPr bwMode="auto">
          <a:xfrm>
            <a:off x="759520" y="4767956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3rd </a:t>
            </a:r>
            <a:r>
              <a:rPr lang="de-DE" sz="1400" smtClean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Tier</a:t>
            </a:r>
            <a:endParaRPr lang="de-DE" sz="1400" dirty="0">
              <a:solidFill>
                <a:srgbClr val="000000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3866410" y="4917269"/>
            <a:ext cx="358074" cy="442631"/>
            <a:chOff x="2179003" y="4775258"/>
            <a:chExt cx="358074" cy="442631"/>
          </a:xfrm>
        </p:grpSpPr>
        <p:sp>
          <p:nvSpPr>
            <p:cNvPr id="83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103846" y="4917269"/>
            <a:ext cx="358074" cy="442631"/>
            <a:chOff x="2179003" y="4775258"/>
            <a:chExt cx="358074" cy="442631"/>
          </a:xfrm>
        </p:grpSpPr>
        <p:sp>
          <p:nvSpPr>
            <p:cNvPr id="95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271960" y="4917269"/>
            <a:ext cx="358074" cy="442631"/>
            <a:chOff x="2179003" y="4775258"/>
            <a:chExt cx="358074" cy="442631"/>
          </a:xfrm>
        </p:grpSpPr>
        <p:sp>
          <p:nvSpPr>
            <p:cNvPr id="107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7509396" y="4917269"/>
            <a:ext cx="358074" cy="442631"/>
            <a:chOff x="2179003" y="4775258"/>
            <a:chExt cx="358074" cy="442631"/>
          </a:xfrm>
        </p:grpSpPr>
        <p:sp>
          <p:nvSpPr>
            <p:cNvPr id="110" name="Isosceles Triangle 229"/>
            <p:cNvSpPr/>
            <p:nvPr/>
          </p:nvSpPr>
          <p:spPr bwMode="auto">
            <a:xfrm rot="10800000">
              <a:off x="2179003" y="4909205"/>
              <a:ext cx="358074" cy="308684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44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179272" y="4775258"/>
              <a:ext cx="2881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∞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32885" y="3247157"/>
            <a:ext cx="6156413" cy="1816223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541620" y="1729397"/>
            <a:ext cx="4547680" cy="1416804"/>
          </a:xfrm>
          <a:prstGeom prst="rect">
            <a:avLst/>
          </a:prstGeom>
          <a:solidFill>
            <a:srgbClr val="4D4B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s://mail.google.com/mail/u/0/?ui=2&amp;ik=4d2ffab160&amp;view=fimg&amp;th=15f55ef966f1f0d5&amp;attid=0.1.5&amp;disp=emb&amp;attbid=ANGjdJ-kfrw-U3HBhOJz29p3ApVM80VaLpwtQzmha8IrtM5rCrgtvQffpHNDYcJpzk1nfhrKR6wkWMJk1N8z_0aIv5GXdiTwZ1JRurvkBQYPPWvVdLEIAYF2xWjVHxc&amp;sz=s0-l75-ft&amp;ats=1509030553565&amp;rm=15f55ef966f1f0d5&amp;zw&amp;atsh=1"/>
          <p:cNvSpPr>
            <a:spLocks noChangeAspect="1" noChangeArrowheads="1"/>
          </p:cNvSpPr>
          <p:nvPr/>
        </p:nvSpPr>
        <p:spPr bwMode="auto">
          <a:xfrm>
            <a:off x="9688512" y="55217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mail.google.com/mail/u/0/?ui=2&amp;ik=4d2ffab160&amp;view=fimg&amp;th=15f55ef966f1f0d5&amp;attid=0.1.5&amp;disp=emb&amp;attbid=ANGjdJ-kfrw-U3HBhOJz29p3ApVM80VaLpwtQzmha8IrtM5rCrgtvQffpHNDYcJpzk1nfhrKR6wkWMJk1N8z_0aIv5GXdiTwZ1JRurvkBQYPPWvVdLEIAYF2xWjVHxc&amp;sz=s0-l75-ft&amp;ats=1509030553565&amp;rm=15f55ef966f1f0d5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016234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24" y="1182687"/>
            <a:ext cx="2981119" cy="692627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20" y="3750628"/>
            <a:ext cx="5815608" cy="19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09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1798" y="2099422"/>
            <a:ext cx="37225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Sizable Commissions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 Monthly Quotas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 Minimum Requirements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Easy to Understand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 Inventory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89299" y="1995147"/>
            <a:ext cx="586221" cy="2662553"/>
            <a:chOff x="251520" y="1489348"/>
            <a:chExt cx="586221" cy="2662553"/>
          </a:xfrm>
        </p:grpSpPr>
        <p:sp>
          <p:nvSpPr>
            <p:cNvPr id="21" name="Rectangle 20"/>
            <p:cNvSpPr/>
            <p:nvPr/>
          </p:nvSpPr>
          <p:spPr>
            <a:xfrm>
              <a:off x="251520" y="1489348"/>
              <a:ext cx="586221" cy="646329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defTabSz="457192"/>
              <a:r>
                <a:rPr lang="en-US" sz="3600" dirty="0">
                  <a:solidFill>
                    <a:srgbClr val="FF7F00"/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1520" y="1993404"/>
              <a:ext cx="586221" cy="646329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defTabSz="457192"/>
              <a:r>
                <a:rPr lang="en-US" sz="3600" dirty="0">
                  <a:solidFill>
                    <a:srgbClr val="FF7F00"/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1520" y="2497460"/>
              <a:ext cx="586221" cy="646329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defTabSz="457192"/>
              <a:r>
                <a:rPr lang="en-US" sz="3600" dirty="0">
                  <a:solidFill>
                    <a:srgbClr val="FF7F00"/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1520" y="3001516"/>
              <a:ext cx="586221" cy="646329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defTabSz="457192"/>
              <a:r>
                <a:rPr lang="en-US" sz="3600" dirty="0">
                  <a:solidFill>
                    <a:srgbClr val="FF7F00"/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1520" y="3505572"/>
              <a:ext cx="586221" cy="646329"/>
            </a:xfrm>
            <a:prstGeom prst="rect">
              <a:avLst/>
            </a:prstGeom>
          </p:spPr>
          <p:txBody>
            <a:bodyPr wrap="square" lIns="91439" tIns="45719" rIns="91439" bIns="45719">
              <a:spAutoFit/>
            </a:bodyPr>
            <a:lstStyle/>
            <a:p>
              <a:pPr defTabSz="457192"/>
              <a:r>
                <a:rPr lang="en-US" sz="3600" dirty="0">
                  <a:solidFill>
                    <a:srgbClr val="FF7F00"/>
                  </a:solidFill>
                  <a:latin typeface="Wingdings" panose="05000000000000000000" pitchFamily="2" charset="2"/>
                </a:rPr>
                <a:t>ü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544397" y="1230523"/>
            <a:ext cx="3190938" cy="598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Full Time Residuals</a:t>
            </a:r>
            <a:endParaRPr lang="en-US" sz="25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307" y="1237068"/>
            <a:ext cx="2287806" cy="598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Extra Income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80962" y="2492326"/>
            <a:ext cx="586221" cy="646329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600" dirty="0">
                <a:solidFill>
                  <a:srgbClr val="FF7F0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0962" y="2996382"/>
            <a:ext cx="586221" cy="646329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600" dirty="0">
                <a:solidFill>
                  <a:srgbClr val="FF7F0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80962" y="3500438"/>
            <a:ext cx="586221" cy="646329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600">
                <a:solidFill>
                  <a:srgbClr val="FF7F00"/>
                </a:solidFill>
                <a:latin typeface="Wingdings" panose="05000000000000000000" pitchFamily="2" charset="2"/>
              </a:rPr>
              <a:t>ü</a:t>
            </a:r>
            <a:endParaRPr lang="en-US" sz="3600" dirty="0">
              <a:solidFill>
                <a:srgbClr val="FF7F00"/>
              </a:solidFill>
              <a:latin typeface="Wingdings" panose="05000000000000000000" pitchFamily="2" charset="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19106" y="1988269"/>
            <a:ext cx="418662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 Re-Qualifying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Permanent Commission Ranks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Strong Income with Small Team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Global Opportunity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Powerful Infinity Bonuses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480961" y="1988270"/>
            <a:ext cx="586221" cy="646329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600" dirty="0">
                <a:solidFill>
                  <a:srgbClr val="FF7F0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99785" y="3998382"/>
            <a:ext cx="586221" cy="646329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600">
                <a:solidFill>
                  <a:srgbClr val="FF7F00"/>
                </a:solidFill>
                <a:latin typeface="Wingdings" panose="05000000000000000000" pitchFamily="2" charset="2"/>
              </a:rPr>
              <a:t>ü</a:t>
            </a:r>
            <a:endParaRPr lang="en-US" sz="3600" dirty="0">
              <a:solidFill>
                <a:srgbClr val="FF7F00"/>
              </a:solidFill>
              <a:latin typeface="Wingdings" panose="05000000000000000000" pitchFamily="2" charset="2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03611" y="321248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 smtClean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Lucrative </a:t>
            </a:r>
            <a:r>
              <a:rPr lang="en-US" sz="3800" b="0" dirty="0" smtClean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Compensation </a:t>
            </a:r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799887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  <p:bldP spid="16" grpId="0"/>
      <p:bldP spid="17" grpId="0"/>
      <p:bldP spid="18" grpId="0"/>
      <p:bldP spid="20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71488" y="3994553"/>
            <a:ext cx="8496944" cy="1261279"/>
            <a:chOff x="467544" y="3828469"/>
            <a:chExt cx="8496944" cy="1261279"/>
          </a:xfrm>
          <a:effectLst/>
        </p:grpSpPr>
        <p:sp>
          <p:nvSpPr>
            <p:cNvPr id="28" name="Rectangle 5"/>
            <p:cNvSpPr/>
            <p:nvPr/>
          </p:nvSpPr>
          <p:spPr>
            <a:xfrm>
              <a:off x="1181121" y="3874918"/>
              <a:ext cx="4032448" cy="1188720"/>
            </a:xfrm>
            <a:custGeom>
              <a:avLst/>
              <a:gdLst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30116 w 3330116"/>
                <a:gd name="connsiteY2" fmla="*/ 1584176 h 1584176"/>
                <a:gd name="connsiteX3" fmla="*/ 0 w 3330116"/>
                <a:gd name="connsiteY3" fmla="*/ 1584176 h 1584176"/>
                <a:gd name="connsiteX4" fmla="*/ 0 w 3330116"/>
                <a:gd name="connsiteY4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873261"/>
                <a:gd name="connsiteY0" fmla="*/ 0 h 1584176"/>
                <a:gd name="connsiteX1" fmla="*/ 3330116 w 3873261"/>
                <a:gd name="connsiteY1" fmla="*/ 0 h 1584176"/>
                <a:gd name="connsiteX2" fmla="*/ 3873261 w 3873261"/>
                <a:gd name="connsiteY2" fmla="*/ 727640 h 1584176"/>
                <a:gd name="connsiteX3" fmla="*/ 3330116 w 3873261"/>
                <a:gd name="connsiteY3" fmla="*/ 1584176 h 1584176"/>
                <a:gd name="connsiteX4" fmla="*/ 0 w 3873261"/>
                <a:gd name="connsiteY4" fmla="*/ 1584176 h 1584176"/>
                <a:gd name="connsiteX5" fmla="*/ 0 w 3873261"/>
                <a:gd name="connsiteY5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3261" h="1584176">
                  <a:moveTo>
                    <a:pt x="0" y="0"/>
                  </a:moveTo>
                  <a:lnTo>
                    <a:pt x="3330116" y="0"/>
                  </a:lnTo>
                  <a:lnTo>
                    <a:pt x="3873261" y="727640"/>
                  </a:lnTo>
                  <a:lnTo>
                    <a:pt x="3330116" y="1584176"/>
                  </a:lnTo>
                  <a:lnTo>
                    <a:pt x="0" y="1584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77193" y="3854578"/>
              <a:ext cx="3697759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1313" fontAlgn="auto" hangingPunct="0">
                <a:spcBef>
                  <a:spcPts val="0"/>
                </a:spcBef>
                <a:spcAft>
                  <a:spcPts val="600"/>
                </a:spcAft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Management</a:t>
              </a:r>
            </a:p>
            <a:p>
              <a:pPr defTabSz="34131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	</a:t>
              </a: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  <a:sym typeface="Helvetica Light"/>
                </a:rPr>
                <a:t>TM : Team Manager </a:t>
              </a:r>
            </a:p>
            <a:p>
              <a:pPr defTabSz="34131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  <a:sym typeface="Helvetica Light"/>
                </a:rPr>
                <a:t>	</a:t>
              </a: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</a:rPr>
                <a:t>OM : Organization Manager</a:t>
              </a:r>
            </a:p>
            <a:p>
              <a:pPr defTabSz="34131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  <a:sym typeface="Helvetica Light"/>
                </a:rPr>
                <a:t>	OD : Organization Director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15206" y="3854578"/>
              <a:ext cx="294928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Sell BEMER products.</a:t>
              </a:r>
              <a:b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Build and manage a </a:t>
              </a:r>
              <a:b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large organization.</a:t>
              </a:r>
            </a:p>
          </p:txBody>
        </p:sp>
        <p:sp>
          <p:nvSpPr>
            <p:cNvPr id="38" name="Shape 249"/>
            <p:cNvSpPr txBox="1">
              <a:spLocks/>
            </p:cNvSpPr>
            <p:nvPr/>
          </p:nvSpPr>
          <p:spPr>
            <a:xfrm>
              <a:off x="467544" y="3854578"/>
              <a:ext cx="624483" cy="1235170"/>
            </a:xfrm>
            <a:prstGeom prst="rect">
              <a:avLst/>
            </a:prstGeom>
            <a:solidFill>
              <a:srgbClr val="FF6600"/>
            </a:solidFill>
            <a:effectLst/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r>
                <a:rPr lang="en-US" sz="72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3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53" y="3828469"/>
              <a:ext cx="821418" cy="1235169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71488" y="2563973"/>
            <a:ext cx="8496944" cy="1240665"/>
            <a:chOff x="467544" y="2397889"/>
            <a:chExt cx="8496944" cy="1240665"/>
          </a:xfrm>
        </p:grpSpPr>
        <p:sp>
          <p:nvSpPr>
            <p:cNvPr id="25" name="Rectangle 5"/>
            <p:cNvSpPr/>
            <p:nvPr/>
          </p:nvSpPr>
          <p:spPr>
            <a:xfrm>
              <a:off x="1181121" y="2424748"/>
              <a:ext cx="3445223" cy="1188720"/>
            </a:xfrm>
            <a:custGeom>
              <a:avLst/>
              <a:gdLst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30116 w 3330116"/>
                <a:gd name="connsiteY2" fmla="*/ 1584176 h 1584176"/>
                <a:gd name="connsiteX3" fmla="*/ 0 w 3330116"/>
                <a:gd name="connsiteY3" fmla="*/ 1584176 h 1584176"/>
                <a:gd name="connsiteX4" fmla="*/ 0 w 3330116"/>
                <a:gd name="connsiteY4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873261"/>
                <a:gd name="connsiteY0" fmla="*/ 0 h 1584176"/>
                <a:gd name="connsiteX1" fmla="*/ 3330116 w 3873261"/>
                <a:gd name="connsiteY1" fmla="*/ 0 h 1584176"/>
                <a:gd name="connsiteX2" fmla="*/ 3873261 w 3873261"/>
                <a:gd name="connsiteY2" fmla="*/ 727640 h 1584176"/>
                <a:gd name="connsiteX3" fmla="*/ 3330116 w 3873261"/>
                <a:gd name="connsiteY3" fmla="*/ 1584176 h 1584176"/>
                <a:gd name="connsiteX4" fmla="*/ 0 w 3873261"/>
                <a:gd name="connsiteY4" fmla="*/ 1584176 h 1584176"/>
                <a:gd name="connsiteX5" fmla="*/ 0 w 3873261"/>
                <a:gd name="connsiteY5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3261" h="1584176">
                  <a:moveTo>
                    <a:pt x="0" y="0"/>
                  </a:moveTo>
                  <a:lnTo>
                    <a:pt x="3330116" y="0"/>
                  </a:lnTo>
                  <a:lnTo>
                    <a:pt x="3873261" y="727640"/>
                  </a:lnTo>
                  <a:lnTo>
                    <a:pt x="3330116" y="1584176"/>
                  </a:lnTo>
                  <a:lnTo>
                    <a:pt x="0" y="1584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00934" y="2558605"/>
              <a:ext cx="31686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1313" fontAlgn="auto" hangingPunct="0">
                <a:spcBef>
                  <a:spcPts val="0"/>
                </a:spcBef>
                <a:spcAft>
                  <a:spcPts val="1200"/>
                </a:spcAft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Team Building</a:t>
              </a:r>
            </a:p>
            <a:p>
              <a:pPr defTabSz="34131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	</a:t>
              </a: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</a:rPr>
                <a:t>GL : Group Leader</a:t>
              </a:r>
            </a:p>
            <a:p>
              <a:pPr defTabSz="341313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  <a:sym typeface="Helvetica Light"/>
                </a:rPr>
                <a:t>	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07620" y="2497460"/>
              <a:ext cx="355686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Sell BEMER products.</a:t>
              </a:r>
            </a:p>
            <a:p>
              <a:pPr>
                <a:spcAft>
                  <a:spcPts val="0"/>
                </a:spcAft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Build and support a </a:t>
              </a:r>
              <a:b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medium team.</a:t>
              </a:r>
            </a:p>
          </p:txBody>
        </p:sp>
        <p:sp>
          <p:nvSpPr>
            <p:cNvPr id="37" name="Shape 249"/>
            <p:cNvSpPr txBox="1">
              <a:spLocks/>
            </p:cNvSpPr>
            <p:nvPr/>
          </p:nvSpPr>
          <p:spPr>
            <a:xfrm>
              <a:off x="467544" y="2403384"/>
              <a:ext cx="624483" cy="1235170"/>
            </a:xfrm>
            <a:prstGeom prst="rect">
              <a:avLst/>
            </a:prstGeom>
            <a:solidFill>
              <a:srgbClr val="000000"/>
            </a:solidFill>
            <a:effectLst/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r>
                <a:rPr lang="en-US" sz="72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2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779" y="2397889"/>
              <a:ext cx="821418" cy="1235169"/>
            </a:xfrm>
            <a:prstGeom prst="rect">
              <a:avLst/>
            </a:prstGeom>
          </p:spPr>
        </p:pic>
      </p:grpSp>
      <p:sp>
        <p:nvSpPr>
          <p:cNvPr id="34" name="Shape 249"/>
          <p:cNvSpPr txBox="1">
            <a:spLocks/>
          </p:cNvSpPr>
          <p:nvPr/>
        </p:nvSpPr>
        <p:spPr>
          <a:xfrm>
            <a:off x="471489" y="1129308"/>
            <a:ext cx="624483" cy="1235170"/>
          </a:xfrm>
          <a:prstGeom prst="rect">
            <a:avLst/>
          </a:prstGeom>
          <a:solidFill>
            <a:srgbClr val="7F7F7F"/>
          </a:solidFill>
          <a:effectLst/>
        </p:spPr>
        <p:txBody>
          <a:bodyPr lIns="32144" tIns="32144" rIns="32144" bIns="32144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ヒラギノ角ゴ ProN W3" charset="-128"/>
                <a:cs typeface="ヒラギノ角ゴ ProN W3" charset="-128"/>
                <a:sym typeface="Calibri" pitchFamily="34" charset="0"/>
              </a:defRPr>
            </a:lvl5pPr>
            <a:lvl6pPr marL="32142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642851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96427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12857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algn="l" defTabSz="914383">
              <a:defRPr sz="1800">
                <a:solidFill>
                  <a:srgbClr val="000000"/>
                </a:solidFill>
              </a:defRPr>
            </a:pPr>
            <a:r>
              <a:rPr lang="en-US" sz="7200" b="1" kern="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85065" y="1129309"/>
            <a:ext cx="6776037" cy="1251468"/>
            <a:chOff x="1689121" y="963226"/>
            <a:chExt cx="6776037" cy="1251468"/>
          </a:xfrm>
          <a:effectLst/>
        </p:grpSpPr>
        <p:sp>
          <p:nvSpPr>
            <p:cNvPr id="9" name="Rectangle 8"/>
            <p:cNvSpPr/>
            <p:nvPr/>
          </p:nvSpPr>
          <p:spPr>
            <a:xfrm>
              <a:off x="5368033" y="1200155"/>
              <a:ext cx="30971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Sell BEMER products.</a:t>
              </a:r>
            </a:p>
            <a:p>
              <a:pPr>
                <a:spcAft>
                  <a:spcPts val="0"/>
                </a:spcAft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Develop a small team.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9121" y="985292"/>
              <a:ext cx="2952576" cy="1188720"/>
            </a:xfrm>
            <a:custGeom>
              <a:avLst/>
              <a:gdLst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30116 w 3330116"/>
                <a:gd name="connsiteY2" fmla="*/ 1584176 h 1584176"/>
                <a:gd name="connsiteX3" fmla="*/ 0 w 3330116"/>
                <a:gd name="connsiteY3" fmla="*/ 1584176 h 1584176"/>
                <a:gd name="connsiteX4" fmla="*/ 0 w 3330116"/>
                <a:gd name="connsiteY4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330116"/>
                <a:gd name="connsiteY0" fmla="*/ 0 h 1584176"/>
                <a:gd name="connsiteX1" fmla="*/ 3330116 w 3330116"/>
                <a:gd name="connsiteY1" fmla="*/ 0 h 1584176"/>
                <a:gd name="connsiteX2" fmla="*/ 3321170 w 3330116"/>
                <a:gd name="connsiteY2" fmla="*/ 736267 h 1584176"/>
                <a:gd name="connsiteX3" fmla="*/ 3330116 w 3330116"/>
                <a:gd name="connsiteY3" fmla="*/ 1584176 h 1584176"/>
                <a:gd name="connsiteX4" fmla="*/ 0 w 3330116"/>
                <a:gd name="connsiteY4" fmla="*/ 1584176 h 1584176"/>
                <a:gd name="connsiteX5" fmla="*/ 0 w 3330116"/>
                <a:gd name="connsiteY5" fmla="*/ 0 h 1584176"/>
                <a:gd name="connsiteX0" fmla="*/ 0 w 3873261"/>
                <a:gd name="connsiteY0" fmla="*/ 0 h 1584176"/>
                <a:gd name="connsiteX1" fmla="*/ 3330116 w 3873261"/>
                <a:gd name="connsiteY1" fmla="*/ 0 h 1584176"/>
                <a:gd name="connsiteX2" fmla="*/ 3873261 w 3873261"/>
                <a:gd name="connsiteY2" fmla="*/ 727640 h 1584176"/>
                <a:gd name="connsiteX3" fmla="*/ 3330116 w 3873261"/>
                <a:gd name="connsiteY3" fmla="*/ 1584176 h 1584176"/>
                <a:gd name="connsiteX4" fmla="*/ 0 w 3873261"/>
                <a:gd name="connsiteY4" fmla="*/ 1584176 h 1584176"/>
                <a:gd name="connsiteX5" fmla="*/ 0 w 3873261"/>
                <a:gd name="connsiteY5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3261" h="1584176">
                  <a:moveTo>
                    <a:pt x="0" y="0"/>
                  </a:moveTo>
                  <a:lnTo>
                    <a:pt x="3330116" y="0"/>
                  </a:lnTo>
                  <a:lnTo>
                    <a:pt x="3873261" y="727640"/>
                  </a:lnTo>
                  <a:lnTo>
                    <a:pt x="3330116" y="1584176"/>
                  </a:lnTo>
                  <a:lnTo>
                    <a:pt x="0" y="1584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08935" y="1046267"/>
              <a:ext cx="271294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7338" fontAlgn="auto" hangingPunct="0">
                <a:spcBef>
                  <a:spcPts val="0"/>
                </a:spcBef>
                <a:spcAft>
                  <a:spcPts val="1200"/>
                </a:spcAft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Two Tier Direct Sales</a:t>
              </a:r>
            </a:p>
            <a:p>
              <a:pPr defTabSz="287338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	</a:t>
              </a:r>
              <a:r>
                <a:rPr lang="de-DE" sz="1600" b="1" dirty="0">
                  <a:solidFill>
                    <a:schemeClr val="bg1"/>
                  </a:solidFill>
                  <a:latin typeface="Arial"/>
                  <a:cs typeface="Arial"/>
                </a:rPr>
                <a:t>IBDJ : Junior</a:t>
              </a:r>
              <a:endParaRPr lang="de-DE" sz="1600" b="1" i="1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defTabSz="287338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bg1"/>
                  </a:solidFill>
                  <a:latin typeface="Arial"/>
                  <a:cs typeface="Arial"/>
                </a:rPr>
                <a:t>	IBDS : Senior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810" y="963226"/>
              <a:ext cx="832257" cy="1251468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403611" y="321248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Award Winning Compensation Plan</a:t>
            </a:r>
          </a:p>
        </p:txBody>
      </p:sp>
    </p:spTree>
    <p:extLst>
      <p:ext uri="{BB962C8B-B14F-4D97-AF65-F5344CB8AC3E}">
        <p14:creationId xmlns:p14="http://schemas.microsoft.com/office/powerpoint/2010/main" val="1141919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2533" y="0"/>
            <a:ext cx="678656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2123"/>
          <p:cNvSpPr/>
          <p:nvPr/>
        </p:nvSpPr>
        <p:spPr>
          <a:xfrm>
            <a:off x="-13620" y="1716078"/>
            <a:ext cx="4805587" cy="2377440"/>
          </a:xfrm>
          <a:prstGeom prst="rect">
            <a:avLst/>
          </a:prstGeom>
          <a:solidFill>
            <a:srgbClr val="FFFFFF">
              <a:alpha val="7490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192"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  <a:latin typeface="Lucida Grande"/>
            </a:endParaRPr>
          </a:p>
        </p:txBody>
      </p:sp>
      <p:sp>
        <p:nvSpPr>
          <p:cNvPr id="4" name="Shape 2127"/>
          <p:cNvSpPr/>
          <p:nvPr/>
        </p:nvSpPr>
        <p:spPr>
          <a:xfrm>
            <a:off x="327471" y="2056249"/>
            <a:ext cx="4248973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62511" indent="-514350" defTabSz="780248">
              <a:spcBef>
                <a:spcPts val="800"/>
              </a:spcBef>
              <a:buClr>
                <a:srgbClr val="FF6600"/>
              </a:buClr>
              <a:buSzPct val="120000"/>
              <a:buFont typeface="+mj-lt"/>
              <a:buAutoNum type="arabicPeriod"/>
              <a:defRPr sz="3000">
                <a:solidFill>
                  <a:srgbClr val="595959"/>
                </a:solidFill>
                <a:latin typeface="Cronos Pro Caption"/>
                <a:ea typeface="Cronos Pro Caption"/>
                <a:cs typeface="Cronos Pro Caption"/>
                <a:sym typeface="Cronos Pro Caption"/>
              </a:defRPr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Cronos Pro Caption"/>
                <a:cs typeface="Arial" panose="020B0604020202020204" pitchFamily="34" charset="0"/>
                <a:sym typeface="Cronos Pro Caption"/>
              </a:rPr>
              <a:t>Join as a Distributor</a:t>
            </a:r>
          </a:p>
          <a:p>
            <a:pPr marL="662511" indent="-514350" defTabSz="780248">
              <a:spcBef>
                <a:spcPts val="800"/>
              </a:spcBef>
              <a:buClr>
                <a:srgbClr val="FF6600"/>
              </a:buClr>
              <a:buSzPct val="120000"/>
              <a:buFont typeface="+mj-lt"/>
              <a:buAutoNum type="arabicPeriod"/>
              <a:defRPr sz="3000">
                <a:solidFill>
                  <a:srgbClr val="595959"/>
                </a:solidFill>
                <a:latin typeface="Cronos Pro Caption"/>
                <a:ea typeface="Cronos Pro Caption"/>
                <a:cs typeface="Cronos Pro Caption"/>
                <a:sym typeface="Cronos Pro Caption"/>
              </a:defRPr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Cronos Pro Caption Italic"/>
                <a:cs typeface="Arial" panose="020B0604020202020204" pitchFamily="34" charset="0"/>
                <a:sym typeface="Cronos Pro Caption Italic"/>
              </a:rPr>
              <a:t>Attend an Academy</a:t>
            </a:r>
          </a:p>
          <a:p>
            <a:pPr marL="662511" indent="-514350" defTabSz="780248">
              <a:spcBef>
                <a:spcPts val="800"/>
              </a:spcBef>
              <a:buClr>
                <a:srgbClr val="FF6600"/>
              </a:buClr>
              <a:buSzPct val="120000"/>
              <a:buFont typeface="+mj-lt"/>
              <a:buAutoNum type="arabicPeriod"/>
              <a:defRPr sz="3000">
                <a:solidFill>
                  <a:srgbClr val="595959"/>
                </a:solidFill>
                <a:latin typeface="Cronos Pro Caption"/>
                <a:ea typeface="Cronos Pro Caption"/>
                <a:cs typeface="Cronos Pro Caption"/>
                <a:sym typeface="Cronos Pro Caption"/>
              </a:defRPr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Cronos Pro Caption"/>
                <a:cs typeface="Arial" panose="020B0604020202020204" pitchFamily="34" charset="0"/>
                <a:sym typeface="Cronos Pro Caption Italic"/>
              </a:rPr>
              <a:t>Qualify Your Position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  <a:ea typeface="Cronos Pro Caption"/>
              <a:cs typeface="Arial" panose="020B0604020202020204" pitchFamily="34" charset="0"/>
              <a:sym typeface="Cronos Pro Caption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442474" y="1162082"/>
            <a:ext cx="3701422" cy="55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defTabSz="457192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EASY as 1, 2, 3 . . 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3611" y="321248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Started with BEMER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20" y="3750628"/>
            <a:ext cx="5815608" cy="19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9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70" y="5744867"/>
            <a:ext cx="8043333" cy="193717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51470" y="1203548"/>
            <a:ext cx="3843401" cy="3741543"/>
            <a:chOff x="440567" y="1028700"/>
            <a:chExt cx="3843401" cy="3741543"/>
          </a:xfrm>
        </p:grpSpPr>
        <p:sp>
          <p:nvSpPr>
            <p:cNvPr id="50" name="TextBox 49"/>
            <p:cNvSpPr txBox="1"/>
            <p:nvPr/>
          </p:nvSpPr>
          <p:spPr>
            <a:xfrm>
              <a:off x="638443" y="1028700"/>
              <a:ext cx="3288061" cy="969486"/>
            </a:xfrm>
            <a:prstGeom prst="rect">
              <a:avLst/>
            </a:prstGeom>
            <a:noFill/>
          </p:spPr>
          <p:txBody>
            <a:bodyPr wrap="none" lIns="91431" tIns="45715" rIns="91431" bIns="45715" rtlCol="0">
              <a:spAutoFit/>
            </a:bodyPr>
            <a:lstStyle/>
            <a:p>
              <a:pPr algn="ctr" defTabSz="457157">
                <a:spcAft>
                  <a:spcPts val="60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OPTION 1</a:t>
              </a:r>
              <a:endParaRPr lang="en-US" sz="32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157"/>
              <a:r>
                <a:rPr lang="en-US" sz="20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as an </a:t>
              </a:r>
              <a:r>
                <a:rPr lang="en-US" sz="280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IBD </a:t>
              </a:r>
              <a:r>
                <a:rPr lang="en-US" sz="28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Junior</a:t>
              </a:r>
              <a:endParaRPr lang="en-US" sz="20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6786" y="4493252"/>
              <a:ext cx="2468184" cy="276991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defTabSz="457157"/>
              <a:r>
                <a:rPr lang="en-US" sz="1200" dirty="0">
                  <a:solidFill>
                    <a:srgbClr val="4D4B4E"/>
                  </a:solidFill>
                  <a:latin typeface="Arial"/>
                  <a:cs typeface="Arial"/>
                </a:rPr>
                <a:t>*Plus $144/</a:t>
              </a:r>
              <a:r>
                <a:rPr lang="en-US" sz="1200" dirty="0" err="1">
                  <a:solidFill>
                    <a:srgbClr val="4D4B4E"/>
                  </a:solidFill>
                  <a:latin typeface="Arial"/>
                  <a:cs typeface="Arial"/>
                </a:rPr>
                <a:t>yr</a:t>
              </a:r>
              <a:r>
                <a:rPr lang="en-US" sz="1200" dirty="0">
                  <a:solidFill>
                    <a:srgbClr val="4D4B4E"/>
                  </a:solidFill>
                  <a:latin typeface="Arial"/>
                  <a:cs typeface="Arial"/>
                </a:rPr>
                <a:t> Annual Renewal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456" y="2026471"/>
              <a:ext cx="33147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61956"/>
              <a:r>
                <a:rPr lang="de-DE" b="1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$290 </a:t>
              </a:r>
              <a:r>
                <a:rPr lang="de-DE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Distributor Registration</a:t>
              </a:r>
              <a:r>
                <a:rPr lang="de-DE" baseline="30000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*</a:t>
              </a:r>
            </a:p>
            <a:p>
              <a:pPr algn="ctr" defTabSz="761956"/>
              <a:r>
                <a:rPr lang="de-DE" b="1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+ BUY A BEMER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0567" y="2476500"/>
              <a:ext cx="3843401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61956"/>
              <a:endParaRPr lang="de-DE" b="1" dirty="0">
                <a:solidFill>
                  <a:schemeClr val="tx2"/>
                </a:solidFill>
                <a:sym typeface="Gill Sans" charset="0"/>
              </a:endParaRP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Fully</a:t>
              </a: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 </a:t>
              </a: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Commission</a:t>
              </a: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 </a:t>
              </a: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Qualified</a:t>
              </a:r>
              <a:endParaRPr lang="de-DE" sz="1600" dirty="0">
                <a:solidFill>
                  <a:srgbClr val="4D4B4E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Eligible</a:t>
              </a: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 </a:t>
              </a: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to</a:t>
              </a: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 </a:t>
              </a: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Make</a:t>
              </a: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 Customer </a:t>
              </a:r>
              <a:r>
                <a:rPr lang="de-DE" sz="1600" dirty="0" err="1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Sales</a:t>
              </a:r>
              <a:endParaRPr lang="de-DE" sz="1600" dirty="0">
                <a:solidFill>
                  <a:srgbClr val="4D4B4E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Eligible to Build a Team Immediately</a:t>
              </a: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Two-Day Academy Included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91968" y="1203549"/>
            <a:ext cx="4724400" cy="3803888"/>
            <a:chOff x="4831904" y="1028700"/>
            <a:chExt cx="4724400" cy="3803888"/>
          </a:xfrm>
        </p:grpSpPr>
        <p:sp>
          <p:nvSpPr>
            <p:cNvPr id="28" name="TextBox 27"/>
            <p:cNvSpPr txBox="1"/>
            <p:nvPr/>
          </p:nvSpPr>
          <p:spPr>
            <a:xfrm>
              <a:off x="4972916" y="1028700"/>
              <a:ext cx="3449388" cy="969486"/>
            </a:xfrm>
            <a:prstGeom prst="rect">
              <a:avLst/>
            </a:prstGeom>
            <a:noFill/>
          </p:spPr>
          <p:txBody>
            <a:bodyPr wrap="none" lIns="91431" tIns="45715" rIns="91431" bIns="45715" rtlCol="0">
              <a:spAutoFit/>
            </a:bodyPr>
            <a:lstStyle/>
            <a:p>
              <a:pPr algn="ctr" defTabSz="457157">
                <a:spcAft>
                  <a:spcPts val="60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OPTION 2</a:t>
              </a:r>
              <a:endParaRPr lang="en-US" sz="32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157"/>
              <a:r>
                <a:rPr lang="en-US" sz="20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as an </a:t>
              </a:r>
              <a:r>
                <a:rPr lang="en-US" sz="280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IBD </a:t>
              </a:r>
              <a:r>
                <a:rPr lang="en-US" sz="28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Trainee</a:t>
              </a:r>
              <a:endParaRPr lang="en-US" sz="20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31904" y="2754659"/>
              <a:ext cx="47244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Eligible to Make Customer Sales ONLY</a:t>
              </a:r>
              <a:r>
                <a:rPr lang="de-DE" sz="1600" baseline="300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**</a:t>
              </a: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Cannot Recruit &amp; Build a Team</a:t>
              </a:r>
              <a:endParaRPr lang="de-DE" sz="1600" baseline="30000" dirty="0">
                <a:solidFill>
                  <a:srgbClr val="4D4B4E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Commission on First Sale Goes to Mentor</a:t>
              </a:r>
            </a:p>
            <a:p>
              <a:pPr marL="342900" indent="-342900" defTabSz="761956">
                <a:lnSpc>
                  <a:spcPct val="150000"/>
                </a:lnSpc>
                <a:buClr>
                  <a:srgbClr val="F38F18"/>
                </a:buClr>
                <a:buFont typeface="Wingdings" charset="2"/>
                <a:buChar char="ü"/>
              </a:pPr>
              <a:r>
                <a:rPr lang="de-DE" sz="16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Two-Day Academy Included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 flipV="1">
              <a:off x="5263114" y="4534883"/>
              <a:ext cx="2521118" cy="2977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17475" indent="-117475"/>
              <a:r>
                <a:rPr lang="en-US" sz="1200" baseline="300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 </a:t>
              </a:r>
              <a:r>
                <a:rPr lang="en-US" sz="1200" dirty="0">
                  <a:solidFill>
                    <a:srgbClr val="4D4B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Become an IBD Junior after ONE qualifying sale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33847" y="2019300"/>
              <a:ext cx="3314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61956"/>
              <a:r>
                <a:rPr lang="de-DE" b="1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$290 </a:t>
              </a:r>
              <a:r>
                <a:rPr lang="de-DE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Distributor Registration</a:t>
              </a:r>
              <a:r>
                <a:rPr lang="de-DE" baseline="30000" dirty="0">
                  <a:latin typeface="Arial" panose="020B0604020202020204" pitchFamily="34" charset="0"/>
                  <a:ea typeface="ヒラギノ角ゴ Pro W3" charset="-128"/>
                  <a:cs typeface="Arial" panose="020B0604020202020204" pitchFamily="34" charset="0"/>
                  <a:sym typeface="Gill Sans" charset="0"/>
                </a:rPr>
                <a:t>*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3218" y="1362014"/>
            <a:ext cx="804471" cy="1209686"/>
            <a:chOff x="323528" y="982110"/>
            <a:chExt cx="1259404" cy="189377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982110"/>
              <a:ext cx="1259404" cy="1893770"/>
            </a:xfrm>
            <a:prstGeom prst="rect">
              <a:avLst/>
            </a:prstGeom>
          </p:spPr>
        </p:pic>
        <p:sp>
          <p:nvSpPr>
            <p:cNvPr id="35" name="Rounded Rectangle 34"/>
            <p:cNvSpPr/>
            <p:nvPr/>
          </p:nvSpPr>
          <p:spPr>
            <a:xfrm>
              <a:off x="681086" y="1359270"/>
              <a:ext cx="544286" cy="78881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6" name="CustomShape 1"/>
            <p:cNvSpPr>
              <a:spLocks noChangeArrowheads="1"/>
            </p:cNvSpPr>
            <p:nvPr/>
          </p:nvSpPr>
          <p:spPr bwMode="auto">
            <a:xfrm>
              <a:off x="740956" y="1540258"/>
              <a:ext cx="424546" cy="546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28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33" y="1362014"/>
            <a:ext cx="776774" cy="116803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8403783" y="1578022"/>
            <a:ext cx="347674" cy="503873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9" name="CustomShape 1"/>
          <p:cNvSpPr>
            <a:spLocks noChangeArrowheads="1"/>
          </p:cNvSpPr>
          <p:nvPr/>
        </p:nvSpPr>
        <p:spPr bwMode="auto">
          <a:xfrm>
            <a:off x="8442026" y="1718542"/>
            <a:ext cx="271188" cy="34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sz="28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03611" y="265212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Starting Options</a:t>
            </a:r>
          </a:p>
        </p:txBody>
      </p:sp>
    </p:spTree>
    <p:extLst>
      <p:ext uri="{BB962C8B-B14F-4D97-AF65-F5344CB8AC3E}">
        <p14:creationId xmlns:p14="http://schemas.microsoft.com/office/powerpoint/2010/main" val="932806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19560" y="1273324"/>
            <a:ext cx="2181447" cy="1584176"/>
            <a:chOff x="607347" y="1170032"/>
            <a:chExt cx="2181447" cy="1584176"/>
          </a:xfrm>
        </p:grpSpPr>
        <p:sp>
          <p:nvSpPr>
            <p:cNvPr id="56" name="Shape 249"/>
            <p:cNvSpPr txBox="1">
              <a:spLocks/>
            </p:cNvSpPr>
            <p:nvPr/>
          </p:nvSpPr>
          <p:spPr>
            <a:xfrm>
              <a:off x="755576" y="1746096"/>
              <a:ext cx="1513275" cy="100811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endParaRPr lang="en-US" sz="3600" b="1" kern="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35278" y="1170032"/>
              <a:ext cx="1053516" cy="1584176"/>
              <a:chOff x="323528" y="982110"/>
              <a:chExt cx="1259404" cy="189377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28" y="982110"/>
                <a:ext cx="1259404" cy="1893770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681087" y="1447051"/>
                <a:ext cx="544286" cy="613256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9" name="CustomShape 1"/>
              <p:cNvSpPr>
                <a:spLocks noChangeArrowheads="1"/>
              </p:cNvSpPr>
              <p:nvPr/>
            </p:nvSpPr>
            <p:spPr bwMode="auto">
              <a:xfrm>
                <a:off x="800825" y="1794559"/>
                <a:ext cx="321104" cy="252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32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07347" y="1881947"/>
              <a:ext cx="1520384" cy="830995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ctr" defTabSz="457192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17%</a:t>
              </a:r>
            </a:p>
            <a:p>
              <a:pPr algn="ctr" defTabSz="457192"/>
              <a:r>
                <a:rPr lang="en-US" sz="2400" b="1" dirty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$1,018</a:t>
              </a:r>
            </a:p>
          </p:txBody>
        </p:sp>
      </p:grpSp>
      <p:sp>
        <p:nvSpPr>
          <p:cNvPr id="46" name="Rechteck 6"/>
          <p:cNvSpPr/>
          <p:nvPr/>
        </p:nvSpPr>
        <p:spPr bwMode="auto">
          <a:xfrm>
            <a:off x="2303160" y="410876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47" name="Rechteck 6"/>
          <p:cNvSpPr/>
          <p:nvPr/>
        </p:nvSpPr>
        <p:spPr bwMode="auto">
          <a:xfrm>
            <a:off x="2303160" y="448976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64" name="Rechteck 16"/>
          <p:cNvSpPr/>
          <p:nvPr/>
        </p:nvSpPr>
        <p:spPr bwMode="auto">
          <a:xfrm>
            <a:off x="3436560" y="4105588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8%</a:t>
            </a:r>
          </a:p>
        </p:txBody>
      </p:sp>
      <p:sp>
        <p:nvSpPr>
          <p:cNvPr id="66" name="CustomShape 1"/>
          <p:cNvSpPr>
            <a:spLocks noChangeArrowheads="1"/>
          </p:cNvSpPr>
          <p:nvPr/>
        </p:nvSpPr>
        <p:spPr bwMode="auto">
          <a:xfrm>
            <a:off x="4158618" y="4070008"/>
            <a:ext cx="3854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8% </a:t>
            </a:r>
            <a:r>
              <a:rPr lang="de-DE" sz="1600" b="1" dirty="0" smtClean="0">
                <a:latin typeface="Arial"/>
                <a:cs typeface="Arial"/>
              </a:rPr>
              <a:t>  = </a:t>
            </a:r>
            <a:r>
              <a:rPr lang="de-DE" sz="1600" b="1" dirty="0">
                <a:latin typeface="Arial"/>
                <a:cs typeface="Arial"/>
              </a:rPr>
              <a:t>$480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1st Tier Sales</a:t>
            </a:r>
          </a:p>
        </p:txBody>
      </p:sp>
      <p:sp>
        <p:nvSpPr>
          <p:cNvPr id="67" name="Rechteck 16"/>
          <p:cNvSpPr/>
          <p:nvPr/>
        </p:nvSpPr>
        <p:spPr bwMode="auto">
          <a:xfrm>
            <a:off x="3436560" y="4486588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3%</a:t>
            </a:r>
          </a:p>
        </p:txBody>
      </p:sp>
      <p:sp>
        <p:nvSpPr>
          <p:cNvPr id="69" name="CustomShape 1"/>
          <p:cNvSpPr>
            <a:spLocks noChangeArrowheads="1"/>
          </p:cNvSpPr>
          <p:nvPr/>
        </p:nvSpPr>
        <p:spPr bwMode="auto">
          <a:xfrm>
            <a:off x="4158618" y="4451008"/>
            <a:ext cx="3854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3% </a:t>
            </a:r>
            <a:r>
              <a:rPr lang="de-DE" sz="1600" b="1" dirty="0" smtClean="0">
                <a:latin typeface="Arial"/>
                <a:cs typeface="Arial"/>
              </a:rPr>
              <a:t>  = </a:t>
            </a:r>
            <a:r>
              <a:rPr lang="de-DE" sz="1600" b="1" dirty="0">
                <a:latin typeface="Arial"/>
                <a:cs typeface="Arial"/>
              </a:rPr>
              <a:t>$180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2nd Tier Sales</a:t>
            </a:r>
          </a:p>
        </p:txBody>
      </p:sp>
      <p:sp>
        <p:nvSpPr>
          <p:cNvPr id="43" name="Rechteck 6"/>
          <p:cNvSpPr/>
          <p:nvPr/>
        </p:nvSpPr>
        <p:spPr bwMode="auto">
          <a:xfrm>
            <a:off x="2303160" y="3727764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  <a:endParaRPr lang="de-DE" sz="1200" b="1" dirty="0">
              <a:solidFill>
                <a:srgbClr val="FFFFFF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48" name="Rechteck 18"/>
          <p:cNvSpPr/>
          <p:nvPr/>
        </p:nvSpPr>
        <p:spPr bwMode="auto">
          <a:xfrm>
            <a:off x="3436560" y="3724589"/>
            <a:ext cx="533400" cy="2889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17%</a:t>
            </a:r>
          </a:p>
        </p:txBody>
      </p:sp>
      <p:sp>
        <p:nvSpPr>
          <p:cNvPr id="70" name="CustomShape 1"/>
          <p:cNvSpPr>
            <a:spLocks noChangeArrowheads="1"/>
          </p:cNvSpPr>
          <p:nvPr/>
        </p:nvSpPr>
        <p:spPr bwMode="auto">
          <a:xfrm>
            <a:off x="4158617" y="3680872"/>
            <a:ext cx="446449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17% = $1018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Your Personal Sales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483813" y="5031487"/>
            <a:ext cx="35013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2"/>
            <a:r>
              <a:rPr lang="en-US" sz="1200" dirty="0">
                <a:solidFill>
                  <a:srgbClr val="595959"/>
                </a:solidFill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81" name="CustomShape 1"/>
          <p:cNvSpPr>
            <a:spLocks noChangeArrowheads="1"/>
          </p:cNvSpPr>
          <p:nvPr/>
        </p:nvSpPr>
        <p:spPr bwMode="auto">
          <a:xfrm>
            <a:off x="3403951" y="1815475"/>
            <a:ext cx="2756169" cy="53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dirty="0">
                <a:latin typeface="Arial"/>
                <a:cs typeface="Arial"/>
              </a:rPr>
              <a:t>IBDJ: </a:t>
            </a:r>
            <a:br>
              <a:rPr lang="de-DE" dirty="0">
                <a:latin typeface="Arial"/>
                <a:cs typeface="Arial"/>
              </a:rPr>
            </a:br>
            <a:r>
              <a:rPr lang="de-DE" dirty="0">
                <a:latin typeface="Arial"/>
                <a:cs typeface="Arial"/>
              </a:rPr>
              <a:t>Independent BEMER Distributor </a:t>
            </a:r>
            <a:r>
              <a:rPr lang="de-DE" b="1" dirty="0">
                <a:solidFill>
                  <a:srgbClr val="FF6600"/>
                </a:solidFill>
                <a:latin typeface="Arial"/>
                <a:cs typeface="Arial"/>
              </a:rPr>
              <a:t>JUNIOR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30" name="Rechteck 19"/>
          <p:cNvSpPr/>
          <p:nvPr/>
        </p:nvSpPr>
        <p:spPr bwMode="auto">
          <a:xfrm>
            <a:off x="3417126" y="3359582"/>
            <a:ext cx="533401" cy="28004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JR</a:t>
            </a:r>
            <a:endParaRPr lang="de-DE" sz="1200" b="1" dirty="0">
              <a:solidFill>
                <a:srgbClr val="EF8011"/>
              </a:solidFill>
              <a:latin typeface="Arial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191568" y="333526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Commissions for IBD Junior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1488" y="445715"/>
            <a:ext cx="72008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CustomShape 1"/>
          <p:cNvSpPr>
            <a:spLocks noChangeArrowheads="1"/>
          </p:cNvSpPr>
          <p:nvPr/>
        </p:nvSpPr>
        <p:spPr bwMode="auto">
          <a:xfrm>
            <a:off x="471489" y="580720"/>
            <a:ext cx="720080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IBD</a:t>
            </a:r>
            <a:r>
              <a:rPr lang="de-DE" sz="3200" b="1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6088112" y="1117584"/>
            <a:ext cx="3637069" cy="2186244"/>
            <a:chOff x="468700" y="1823154"/>
            <a:chExt cx="5040560" cy="3029883"/>
          </a:xfrm>
        </p:grpSpPr>
        <p:grpSp>
          <p:nvGrpSpPr>
            <p:cNvPr id="97" name="Group 96"/>
            <p:cNvGrpSpPr/>
            <p:nvPr/>
          </p:nvGrpSpPr>
          <p:grpSpPr>
            <a:xfrm>
              <a:off x="468700" y="1948857"/>
              <a:ext cx="5040560" cy="2904180"/>
              <a:chOff x="500200" y="1897536"/>
              <a:chExt cx="5040560" cy="2904180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500200" y="1897536"/>
                <a:ext cx="5040560" cy="2904180"/>
              </a:xfrm>
              <a:prstGeom prst="ellipse">
                <a:avLst/>
              </a:prstGeom>
              <a:solidFill>
                <a:srgbClr val="FF9B57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26845" y="4298242"/>
                <a:ext cx="1003137" cy="383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b="1" dirty="0">
                    <a:latin typeface="Arial"/>
                    <a:cs typeface="Arial"/>
                  </a:rPr>
                  <a:t>TIER 2</a:t>
                </a:r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1285035" y="2037069"/>
              <a:ext cx="3444043" cy="2016224"/>
            </a:xfrm>
            <a:prstGeom prst="ellipse">
              <a:avLst/>
            </a:prstGeom>
            <a:solidFill>
              <a:srgbClr val="FFB989"/>
            </a:solidFill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509171" y="2752846"/>
              <a:ext cx="1003137" cy="383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latin typeface="Arial"/>
                  <a:cs typeface="Arial"/>
                </a:rPr>
                <a:t>TIER  1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833" y="3268861"/>
              <a:ext cx="571280" cy="70357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396" y="2260749"/>
              <a:ext cx="571280" cy="703576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164" y="3084836"/>
              <a:ext cx="571280" cy="703576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004" y="3083988"/>
              <a:ext cx="571280" cy="703576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88" y="2260749"/>
              <a:ext cx="571280" cy="703576"/>
            </a:xfrm>
            <a:prstGeom prst="rect">
              <a:avLst/>
            </a:prstGeom>
          </p:spPr>
        </p:pic>
        <p:grpSp>
          <p:nvGrpSpPr>
            <p:cNvPr id="106" name="Group 105"/>
            <p:cNvGrpSpPr/>
            <p:nvPr/>
          </p:nvGrpSpPr>
          <p:grpSpPr>
            <a:xfrm>
              <a:off x="660716" y="2453886"/>
              <a:ext cx="4224139" cy="2162778"/>
              <a:chOff x="692216" y="2402565"/>
              <a:chExt cx="4224139" cy="2162778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692216" y="2402565"/>
                <a:ext cx="4224139" cy="2162778"/>
                <a:chOff x="1053203" y="2341047"/>
                <a:chExt cx="4224139" cy="2162778"/>
              </a:xfrm>
            </p:grpSpPr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3420" y="2341047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2579188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151" y="3301117"/>
                  <a:ext cx="279384" cy="420111"/>
                </a:xfrm>
                <a:prstGeom prst="rect">
                  <a:avLst/>
                </a:prstGeom>
              </p:spPr>
            </p:pic>
            <p:sp>
              <p:nvSpPr>
                <p:cNvPr id="137" name="CustomShape 1"/>
                <p:cNvSpPr>
                  <a:spLocks noChangeArrowheads="1"/>
                </p:cNvSpPr>
                <p:nvPr/>
              </p:nvSpPr>
              <p:spPr bwMode="auto">
                <a:xfrm>
                  <a:off x="2210253" y="4027680"/>
                  <a:ext cx="71233" cy="560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b"/>
                <a:lstStyle/>
                <a:p>
                  <a:pPr algn="ctr"/>
                  <a:endParaRPr lang="de-DE" sz="24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7958" y="3399827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3583" y="3549911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1517" y="408371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3203" y="294225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8556" y="3799496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9172" y="3940454"/>
                  <a:ext cx="279384" cy="420111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940" y="3666947"/>
                  <a:ext cx="279384" cy="420111"/>
                </a:xfrm>
                <a:prstGeom prst="rect">
                  <a:avLst/>
                </a:prstGeom>
              </p:spPr>
            </p:pic>
          </p:grp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794" y="3837711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9369" y="3974007"/>
                <a:ext cx="279384" cy="420111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032" y="4126407"/>
                <a:ext cx="279384" cy="420111"/>
              </a:xfrm>
              <a:prstGeom prst="rect">
                <a:avLst/>
              </a:prstGeom>
            </p:spPr>
          </p:pic>
        </p:grpSp>
        <p:grpSp>
          <p:nvGrpSpPr>
            <p:cNvPr id="107" name="Group 106"/>
            <p:cNvGrpSpPr/>
            <p:nvPr/>
          </p:nvGrpSpPr>
          <p:grpSpPr>
            <a:xfrm>
              <a:off x="2613676" y="1823154"/>
              <a:ext cx="835258" cy="831891"/>
              <a:chOff x="2409814" y="1537496"/>
              <a:chExt cx="1257487" cy="1252418"/>
            </a:xfrm>
          </p:grpSpPr>
          <p:sp>
            <p:nvSpPr>
              <p:cNvPr id="128" name="Ellipse 12"/>
              <p:cNvSpPr/>
              <p:nvPr/>
            </p:nvSpPr>
            <p:spPr bwMode="auto">
              <a:xfrm rot="1376839">
                <a:off x="2409814" y="1537496"/>
                <a:ext cx="1257487" cy="1252418"/>
              </a:xfrm>
              <a:prstGeom prst="ellipse">
                <a:avLst/>
              </a:prstGeom>
              <a:solidFill>
                <a:srgbClr val="FF9B57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AT" kern="0" dirty="0">
                  <a:solidFill>
                    <a:srgbClr val="FF6600"/>
                  </a:solidFill>
                  <a:latin typeface="Open Sans" panose="020B0606030504020204" pitchFamily="34" charset="0"/>
                </a:endParaRPr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5">
                <a:duotone>
                  <a:srgbClr val="282828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9870" y="1635811"/>
                <a:ext cx="917375" cy="1001540"/>
              </a:xfrm>
              <a:prstGeom prst="rect">
                <a:avLst/>
              </a:prstGeom>
              <a:effectLst/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79" y="2780482"/>
              <a:ext cx="464267" cy="57178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ACA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049" y="2995622"/>
              <a:ext cx="410331" cy="505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0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64" grpId="0" animBg="1"/>
      <p:bldP spid="66" grpId="0"/>
      <p:bldP spid="67" grpId="0" animBg="1"/>
      <p:bldP spid="69" grpId="0"/>
      <p:bldP spid="43" grpId="0" animBg="1"/>
      <p:bldP spid="48" grpId="0" animBg="1"/>
      <p:bldP spid="70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35583" y="1561355"/>
            <a:ext cx="1053516" cy="1584176"/>
            <a:chOff x="323528" y="982110"/>
            <a:chExt cx="1259404" cy="18937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982110"/>
              <a:ext cx="1259404" cy="189377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81087" y="1447051"/>
              <a:ext cx="544286" cy="613256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CustomShape 1"/>
            <p:cNvSpPr>
              <a:spLocks noChangeArrowheads="1"/>
            </p:cNvSpPr>
            <p:nvPr/>
          </p:nvSpPr>
          <p:spPr bwMode="auto">
            <a:xfrm>
              <a:off x="800825" y="1481535"/>
              <a:ext cx="321104" cy="56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24589" y="1561356"/>
            <a:ext cx="1087659" cy="1635516"/>
            <a:chOff x="6064456" y="1129308"/>
            <a:chExt cx="1087659" cy="163551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456" y="1129308"/>
              <a:ext cx="1087659" cy="1635516"/>
            </a:xfrm>
            <a:prstGeom prst="rect">
              <a:avLst/>
            </a:prstGeom>
          </p:spPr>
        </p:pic>
        <p:sp>
          <p:nvSpPr>
            <p:cNvPr id="52" name="Rounded Rectangle 51"/>
            <p:cNvSpPr/>
            <p:nvPr/>
          </p:nvSpPr>
          <p:spPr>
            <a:xfrm>
              <a:off x="6372200" y="1540314"/>
              <a:ext cx="470061" cy="517565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CustomShape 1"/>
            <p:cNvSpPr>
              <a:spLocks noChangeArrowheads="1"/>
            </p:cNvSpPr>
            <p:nvPr/>
          </p:nvSpPr>
          <p:spPr bwMode="auto">
            <a:xfrm>
              <a:off x="6444208" y="1587811"/>
              <a:ext cx="326258" cy="446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76793" y="1802659"/>
            <a:ext cx="3052985" cy="937458"/>
            <a:chOff x="2944857" y="1421951"/>
            <a:chExt cx="3052985" cy="937458"/>
          </a:xfrm>
        </p:grpSpPr>
        <p:sp>
          <p:nvSpPr>
            <p:cNvPr id="12" name="Right Arrow 11"/>
            <p:cNvSpPr/>
            <p:nvPr/>
          </p:nvSpPr>
          <p:spPr>
            <a:xfrm>
              <a:off x="2944857" y="1421951"/>
              <a:ext cx="3052985" cy="937458"/>
            </a:xfrm>
            <a:prstGeom prst="rightArrow">
              <a:avLst/>
            </a:prstGeom>
            <a:gradFill flip="none" rotWithShape="1">
              <a:gsLst>
                <a:gs pos="0">
                  <a:srgbClr val="FF6600"/>
                </a:gs>
                <a:gs pos="50000">
                  <a:srgbClr val="F8AA70"/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8100" cap="flat">
              <a:solidFill>
                <a:srgbClr val="FF66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987824" y="1705371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solidFill>
                    <a:srgbClr val="000000"/>
                  </a:solidFill>
                  <a:latin typeface="Arial"/>
                  <a:cs typeface="Arial"/>
                </a:rPr>
                <a:t>5,001 Sales Points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707119" y="3505572"/>
            <a:ext cx="374333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2400" dirty="0">
                <a:solidFill>
                  <a:srgbClr val="000000"/>
                </a:solidFill>
                <a:latin typeface="Arial"/>
                <a:cs typeface="Arial"/>
              </a:rPr>
              <a:t>1500 pts	BEMER Pro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olidFill>
                  <a:srgbClr val="000000"/>
                </a:solidFill>
                <a:latin typeface="Arial"/>
                <a:cs typeface="Arial"/>
              </a:rPr>
              <a:t>1000 pts	BEMER Classic</a:t>
            </a:r>
          </a:p>
          <a:p>
            <a:pPr>
              <a:spcAft>
                <a:spcPts val="1200"/>
              </a:spcAft>
            </a:pPr>
            <a:r>
              <a:rPr lang="de-DE" sz="2400" dirty="0">
                <a:solidFill>
                  <a:srgbClr val="000000"/>
                </a:solidFill>
                <a:latin typeface="Arial"/>
                <a:cs typeface="Arial"/>
              </a:rPr>
              <a:t>1350 pts	BEMER Vet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191568" y="333526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 from Junior to Senior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1488" y="445715"/>
            <a:ext cx="72008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CustomShape 1"/>
          <p:cNvSpPr>
            <a:spLocks noChangeArrowheads="1"/>
          </p:cNvSpPr>
          <p:nvPr/>
        </p:nvSpPr>
        <p:spPr bwMode="auto">
          <a:xfrm>
            <a:off x="471489" y="580720"/>
            <a:ext cx="720080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IBD</a:t>
            </a:r>
            <a:r>
              <a:rPr lang="de-DE" sz="32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260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66764" y="1252655"/>
            <a:ext cx="2122785" cy="1584176"/>
            <a:chOff x="666009" y="1170032"/>
            <a:chExt cx="2122785" cy="1584176"/>
          </a:xfrm>
        </p:grpSpPr>
        <p:sp>
          <p:nvSpPr>
            <p:cNvPr id="56" name="Shape 249"/>
            <p:cNvSpPr txBox="1">
              <a:spLocks/>
            </p:cNvSpPr>
            <p:nvPr/>
          </p:nvSpPr>
          <p:spPr>
            <a:xfrm>
              <a:off x="666009" y="1746096"/>
              <a:ext cx="1602842" cy="100811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endParaRPr lang="en-US" sz="3600" b="1" kern="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35278" y="1170032"/>
              <a:ext cx="1053516" cy="1584176"/>
              <a:chOff x="323528" y="982110"/>
              <a:chExt cx="1259404" cy="189377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28" y="982110"/>
                <a:ext cx="1259404" cy="1893770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681087" y="1447051"/>
                <a:ext cx="544286" cy="613256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58420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2400">
                  <a:solidFill>
                    <a:srgbClr val="FFFFFF"/>
                  </a:solidFill>
                  <a:latin typeface="Helvetica Ligh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9" name="CustomShape 1"/>
              <p:cNvSpPr>
                <a:spLocks noChangeArrowheads="1"/>
              </p:cNvSpPr>
              <p:nvPr/>
            </p:nvSpPr>
            <p:spPr bwMode="auto">
              <a:xfrm>
                <a:off x="800825" y="1481535"/>
                <a:ext cx="321104" cy="565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/>
                <a:r>
                  <a:rPr lang="de-DE" sz="3200" b="1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66009" y="1881947"/>
              <a:ext cx="1461721" cy="830995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ctr" defTabSz="457192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17%</a:t>
              </a:r>
            </a:p>
            <a:p>
              <a:pPr algn="ctr" defTabSz="457192"/>
              <a:r>
                <a:rPr lang="en-US" sz="2400" b="1" dirty="0" smtClean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$1,018*</a:t>
              </a:r>
              <a:endParaRPr lang="en-US" sz="2400" b="1" dirty="0">
                <a:solidFill>
                  <a:srgbClr val="F4792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572457" y="1201316"/>
            <a:ext cx="2141551" cy="1635516"/>
            <a:chOff x="6064456" y="1129308"/>
            <a:chExt cx="2141551" cy="1635516"/>
          </a:xfrm>
        </p:grpSpPr>
        <p:sp>
          <p:nvSpPr>
            <p:cNvPr id="58" name="Shape 249"/>
            <p:cNvSpPr txBox="1">
              <a:spLocks/>
            </p:cNvSpPr>
            <p:nvPr/>
          </p:nvSpPr>
          <p:spPr>
            <a:xfrm>
              <a:off x="6621831" y="1746096"/>
              <a:ext cx="1584176" cy="101872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2144" tIns="32144" rIns="32144" bIns="32144">
              <a:noAutofit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/>
                  <a:ea typeface="+mj-ea"/>
                  <a:cs typeface="+mj-cs"/>
                  <a:sym typeface="Calibri" pitchFamily="34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charset="0"/>
                  <a:ea typeface="ヒラギノ角ゴ ProN W3" charset="-128"/>
                  <a:cs typeface="ヒラギノ角ゴ ProN W3" charset="-128"/>
                  <a:sym typeface="Calibri" pitchFamily="34" charset="0"/>
                </a:defRPr>
              </a:lvl5pPr>
              <a:lvl6pPr marL="32142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6pPr>
              <a:lvl7pPr marL="642851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7pPr>
              <a:lvl8pPr marL="964275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8pPr>
              <a:lvl9pPr marL="12857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ヒラギノ角ゴ ProN W3" charset="-128"/>
                  <a:cs typeface="ヒラギノ角ゴ ProN W3" charset="-128"/>
                  <a:sym typeface="Calibri" charset="0"/>
                </a:defRPr>
              </a:lvl9pPr>
            </a:lstStyle>
            <a:p>
              <a:pPr algn="l" defTabSz="914383">
                <a:defRPr sz="1800">
                  <a:solidFill>
                    <a:srgbClr val="000000"/>
                  </a:solidFill>
                </a:defRPr>
              </a:pPr>
              <a:endParaRPr lang="en-US" sz="3600" b="1" kern="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83114" y="1884023"/>
              <a:ext cx="1322893" cy="830995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ctr" defTabSz="457192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25%</a:t>
              </a:r>
            </a:p>
            <a:p>
              <a:pPr algn="ctr" defTabSz="457192"/>
              <a:r>
                <a:rPr lang="en-US" sz="2400" b="1" dirty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</a:t>
              </a:r>
              <a:r>
                <a:rPr lang="en-US" sz="2400" b="1" dirty="0" smtClean="0">
                  <a:solidFill>
                    <a:srgbClr val="F479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1,497*</a:t>
              </a:r>
              <a:endParaRPr lang="en-US" sz="2400" b="1" dirty="0">
                <a:solidFill>
                  <a:srgbClr val="F4792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456" y="1129308"/>
              <a:ext cx="1087659" cy="1635516"/>
            </a:xfrm>
            <a:prstGeom prst="rect">
              <a:avLst/>
            </a:prstGeom>
          </p:spPr>
        </p:pic>
        <p:sp>
          <p:nvSpPr>
            <p:cNvPr id="52" name="Rounded Rectangle 51"/>
            <p:cNvSpPr/>
            <p:nvPr/>
          </p:nvSpPr>
          <p:spPr>
            <a:xfrm>
              <a:off x="6372200" y="1540314"/>
              <a:ext cx="470061" cy="517565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CustomShape 1"/>
            <p:cNvSpPr>
              <a:spLocks noChangeArrowheads="1"/>
            </p:cNvSpPr>
            <p:nvPr/>
          </p:nvSpPr>
          <p:spPr bwMode="auto">
            <a:xfrm>
              <a:off x="6444208" y="1587811"/>
              <a:ext cx="326258" cy="446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 algn="ctr"/>
              <a:r>
                <a:rPr lang="de-DE" sz="3200" b="1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52858" y="1624957"/>
            <a:ext cx="3052985" cy="937458"/>
            <a:chOff x="2944857" y="1421951"/>
            <a:chExt cx="3052985" cy="937458"/>
          </a:xfrm>
        </p:grpSpPr>
        <p:sp>
          <p:nvSpPr>
            <p:cNvPr id="12" name="Right Arrow 11"/>
            <p:cNvSpPr/>
            <p:nvPr/>
          </p:nvSpPr>
          <p:spPr>
            <a:xfrm>
              <a:off x="2944857" y="1421951"/>
              <a:ext cx="3052985" cy="937458"/>
            </a:xfrm>
            <a:prstGeom prst="rightArrow">
              <a:avLst/>
            </a:prstGeom>
            <a:solidFill>
              <a:srgbClr val="F47920"/>
            </a:solidFill>
            <a:ln w="38100" cap="flat">
              <a:solidFill>
                <a:srgbClr val="F4792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solidFill>
                  <a:srgbClr val="FFFFFF"/>
                </a:solidFill>
                <a:latin typeface="Helvetica Ligh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953285" y="1695081"/>
              <a:ext cx="25378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200" dirty="0">
                  <a:solidFill>
                    <a:schemeClr val="bg1"/>
                  </a:solidFill>
                  <a:latin typeface="Arial"/>
                  <a:cs typeface="Arial"/>
                </a:rPr>
                <a:t>5,001 Sales Points</a:t>
              </a:r>
            </a:p>
          </p:txBody>
        </p:sp>
      </p:grpSp>
      <p:sp>
        <p:nvSpPr>
          <p:cNvPr id="46" name="Rechteck 6"/>
          <p:cNvSpPr/>
          <p:nvPr/>
        </p:nvSpPr>
        <p:spPr bwMode="auto">
          <a:xfrm>
            <a:off x="2298948" y="407748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1st Tier</a:t>
            </a:r>
          </a:p>
        </p:txBody>
      </p:sp>
      <p:sp>
        <p:nvSpPr>
          <p:cNvPr id="47" name="Rechteck 6"/>
          <p:cNvSpPr/>
          <p:nvPr/>
        </p:nvSpPr>
        <p:spPr bwMode="auto">
          <a:xfrm>
            <a:off x="2298948" y="445848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400" dirty="0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2nd Tier</a:t>
            </a:r>
          </a:p>
        </p:txBody>
      </p:sp>
      <p:sp>
        <p:nvSpPr>
          <p:cNvPr id="64" name="Rechteck 16"/>
          <p:cNvSpPr/>
          <p:nvPr/>
        </p:nvSpPr>
        <p:spPr bwMode="auto">
          <a:xfrm>
            <a:off x="3432348" y="4074304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8%</a:t>
            </a:r>
          </a:p>
        </p:txBody>
      </p:sp>
      <p:sp>
        <p:nvSpPr>
          <p:cNvPr id="65" name="Rechteck 16"/>
          <p:cNvSpPr/>
          <p:nvPr/>
        </p:nvSpPr>
        <p:spPr bwMode="auto">
          <a:xfrm>
            <a:off x="4041948" y="4072831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8%</a:t>
            </a:r>
          </a:p>
        </p:txBody>
      </p:sp>
      <p:sp>
        <p:nvSpPr>
          <p:cNvPr id="66" name="CustomShape 1"/>
          <p:cNvSpPr>
            <a:spLocks noChangeArrowheads="1"/>
          </p:cNvSpPr>
          <p:nvPr/>
        </p:nvSpPr>
        <p:spPr bwMode="auto">
          <a:xfrm>
            <a:off x="4676949" y="4038724"/>
            <a:ext cx="3854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8% </a:t>
            </a:r>
            <a:r>
              <a:rPr lang="de-DE" sz="1600" b="1" dirty="0" smtClean="0">
                <a:latin typeface="Arial"/>
                <a:cs typeface="Arial"/>
              </a:rPr>
              <a:t>  = </a:t>
            </a:r>
            <a:r>
              <a:rPr lang="de-DE" sz="1600" b="1" dirty="0">
                <a:latin typeface="Arial"/>
                <a:cs typeface="Arial"/>
              </a:rPr>
              <a:t>$480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1st Tier Sales</a:t>
            </a:r>
          </a:p>
        </p:txBody>
      </p:sp>
      <p:sp>
        <p:nvSpPr>
          <p:cNvPr id="67" name="Rechteck 16"/>
          <p:cNvSpPr/>
          <p:nvPr/>
        </p:nvSpPr>
        <p:spPr bwMode="auto">
          <a:xfrm>
            <a:off x="3432348" y="4455304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3%</a:t>
            </a:r>
          </a:p>
        </p:txBody>
      </p:sp>
      <p:sp>
        <p:nvSpPr>
          <p:cNvPr id="68" name="Rechteck 16"/>
          <p:cNvSpPr/>
          <p:nvPr/>
        </p:nvSpPr>
        <p:spPr bwMode="auto">
          <a:xfrm>
            <a:off x="4041948" y="4453831"/>
            <a:ext cx="533400" cy="292100"/>
          </a:xfrm>
          <a:prstGeom prst="rect">
            <a:avLst/>
          </a:prstGeom>
          <a:solidFill>
            <a:srgbClr val="56BAD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3%</a:t>
            </a:r>
          </a:p>
        </p:txBody>
      </p:sp>
      <p:sp>
        <p:nvSpPr>
          <p:cNvPr id="69" name="CustomShape 1"/>
          <p:cNvSpPr>
            <a:spLocks noChangeArrowheads="1"/>
          </p:cNvSpPr>
          <p:nvPr/>
        </p:nvSpPr>
        <p:spPr bwMode="auto">
          <a:xfrm>
            <a:off x="4676949" y="4419724"/>
            <a:ext cx="38545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3% </a:t>
            </a:r>
            <a:r>
              <a:rPr lang="de-DE" sz="1600" b="1" dirty="0" smtClean="0">
                <a:latin typeface="Arial"/>
                <a:cs typeface="Arial"/>
              </a:rPr>
              <a:t>  = </a:t>
            </a:r>
            <a:r>
              <a:rPr lang="de-DE" sz="1600" b="1" dirty="0">
                <a:latin typeface="Arial"/>
                <a:cs typeface="Arial"/>
              </a:rPr>
              <a:t>$180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2nd Tier Sales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437458" y="5000204"/>
            <a:ext cx="3714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2"/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*Based on BEMER PRO Sales</a:t>
            </a:r>
          </a:p>
        </p:txBody>
      </p:sp>
      <p:sp>
        <p:nvSpPr>
          <p:cNvPr id="43" name="Rechteck 6"/>
          <p:cNvSpPr/>
          <p:nvPr/>
        </p:nvSpPr>
        <p:spPr bwMode="auto">
          <a:xfrm>
            <a:off x="2298948" y="3696480"/>
            <a:ext cx="990600" cy="29222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>
                <a:solidFill>
                  <a:srgbClr val="FFFFFF"/>
                </a:solidFill>
                <a:latin typeface="Arial"/>
                <a:ea typeface="ヒラギノ角ゴ ProN W3" charset="-128"/>
                <a:cs typeface="Arial"/>
                <a:sym typeface="Gill Sans" charset="0"/>
              </a:rPr>
              <a:t>Your Sales</a:t>
            </a:r>
            <a:endParaRPr lang="de-DE" sz="1200" b="1" dirty="0">
              <a:solidFill>
                <a:srgbClr val="FFFFFF"/>
              </a:solidFill>
              <a:latin typeface="Arial"/>
              <a:ea typeface="ヒラギノ角ゴ ProN W3" charset="-128"/>
              <a:cs typeface="Arial"/>
              <a:sym typeface="Gill Sans" charset="0"/>
            </a:endParaRPr>
          </a:p>
        </p:txBody>
      </p:sp>
      <p:sp>
        <p:nvSpPr>
          <p:cNvPr id="48" name="Rechteck 18"/>
          <p:cNvSpPr/>
          <p:nvPr/>
        </p:nvSpPr>
        <p:spPr bwMode="auto">
          <a:xfrm>
            <a:off x="3432348" y="3693305"/>
            <a:ext cx="533400" cy="2889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dirty="0">
                <a:solidFill>
                  <a:srgbClr val="000000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17%</a:t>
            </a:r>
          </a:p>
        </p:txBody>
      </p:sp>
      <p:sp>
        <p:nvSpPr>
          <p:cNvPr id="62" name="Rechteck 18"/>
          <p:cNvSpPr/>
          <p:nvPr/>
        </p:nvSpPr>
        <p:spPr bwMode="auto">
          <a:xfrm>
            <a:off x="4041948" y="3696481"/>
            <a:ext cx="533400" cy="2889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 smtClean="0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25%</a:t>
            </a:r>
            <a:endParaRPr lang="de-DE" sz="1200" b="1" dirty="0">
              <a:solidFill>
                <a:schemeClr val="bg1"/>
              </a:solidFill>
              <a:latin typeface="Arial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CustomShape 1"/>
          <p:cNvSpPr>
            <a:spLocks noChangeArrowheads="1"/>
          </p:cNvSpPr>
          <p:nvPr/>
        </p:nvSpPr>
        <p:spPr bwMode="auto">
          <a:xfrm>
            <a:off x="4676948" y="3649588"/>
            <a:ext cx="450750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r>
              <a:rPr lang="de-DE" sz="1600" b="1" dirty="0">
                <a:latin typeface="Arial"/>
                <a:cs typeface="Arial"/>
              </a:rPr>
              <a:t>Earn 25% = $1,497</a:t>
            </a:r>
            <a:r>
              <a:rPr lang="de-DE" sz="1600" dirty="0">
                <a:latin typeface="Arial"/>
                <a:cs typeface="Arial"/>
              </a:rPr>
              <a:t>*</a:t>
            </a:r>
            <a:r>
              <a:rPr lang="de-DE" sz="1600" b="1" dirty="0">
                <a:latin typeface="Arial"/>
                <a:cs typeface="Arial"/>
              </a:rPr>
              <a:t> on Your Personal Sales</a:t>
            </a:r>
          </a:p>
        </p:txBody>
      </p:sp>
      <p:sp>
        <p:nvSpPr>
          <p:cNvPr id="42" name="Rechteck 19"/>
          <p:cNvSpPr/>
          <p:nvPr/>
        </p:nvSpPr>
        <p:spPr bwMode="auto">
          <a:xfrm>
            <a:off x="4041948" y="3311067"/>
            <a:ext cx="533400" cy="28004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SR</a:t>
            </a:r>
            <a:endParaRPr lang="de-DE" sz="1200" b="1" dirty="0">
              <a:solidFill>
                <a:schemeClr val="bg1"/>
              </a:solidFill>
              <a:latin typeface="Arial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4" name="Rechteck 19"/>
          <p:cNvSpPr/>
          <p:nvPr/>
        </p:nvSpPr>
        <p:spPr bwMode="auto">
          <a:xfrm>
            <a:off x="3432348" y="3311067"/>
            <a:ext cx="533401" cy="280044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6800" rIns="91440" bIns="234000" numCol="1" rtlCol="0" anchor="t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de-DE" sz="1200" b="1">
                <a:solidFill>
                  <a:schemeClr val="bg1"/>
                </a:solidFill>
                <a:latin typeface="Arial"/>
                <a:ea typeface="ヒラギノ角ゴ ProN W3" charset="-128"/>
                <a:cs typeface="ヒラギノ角ゴ ProN W3" charset="-128"/>
                <a:sym typeface="Gill Sans" charset="0"/>
              </a:rPr>
              <a:t>JR</a:t>
            </a:r>
            <a:endParaRPr lang="de-DE" sz="1200" b="1" dirty="0">
              <a:solidFill>
                <a:srgbClr val="EF8011"/>
              </a:solidFill>
              <a:latin typeface="Arial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191568" y="333526"/>
            <a:ext cx="8371408" cy="857250"/>
          </a:xfrm>
          <a:prstGeom prst="rect">
            <a:avLst/>
          </a:prstGeom>
        </p:spPr>
        <p:txBody>
          <a:bodyPr lIns="91296" tIns="45648" rIns="91296" bIns="45648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rgbClr val="FF9A0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b="0" dirty="0">
                <a:solidFill>
                  <a:srgbClr val="F479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 from Junior to Senior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1488" y="445715"/>
            <a:ext cx="72008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fontAlgn="auto" hangingPunct="0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CustomShape 1"/>
          <p:cNvSpPr>
            <a:spLocks noChangeArrowheads="1"/>
          </p:cNvSpPr>
          <p:nvPr/>
        </p:nvSpPr>
        <p:spPr bwMode="auto">
          <a:xfrm>
            <a:off x="471489" y="580720"/>
            <a:ext cx="720080" cy="33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IBD</a:t>
            </a:r>
            <a:r>
              <a:rPr lang="de-DE" sz="3200" b="1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6290" y="3696481"/>
            <a:ext cx="529457" cy="1050924"/>
          </a:xfrm>
          <a:prstGeom prst="rect">
            <a:avLst/>
          </a:prstGeom>
          <a:solidFill>
            <a:schemeClr val="tx1">
              <a:lumMod val="65000"/>
              <a:lumOff val="3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50" grpId="0"/>
      <p:bldP spid="43" grpId="0" animBg="1"/>
      <p:bldP spid="48" grpId="0" animBg="1"/>
      <p:bldP spid="62" grpId="0" animBg="1"/>
      <p:bldP spid="70" grpId="0"/>
      <p:bldP spid="42" grpId="0" animBg="1"/>
      <p:bldP spid="5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1568</Words>
  <Application>Microsoft Office PowerPoint</Application>
  <PresentationFormat>Custom</PresentationFormat>
  <Paragraphs>568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Arial</vt:lpstr>
      <vt:lpstr>Arial Narrow</vt:lpstr>
      <vt:lpstr>Calibri</vt:lpstr>
      <vt:lpstr>Cronos Pro Caption</vt:lpstr>
      <vt:lpstr>Cronos Pro Caption Italic</vt:lpstr>
      <vt:lpstr>Gill Sans</vt:lpstr>
      <vt:lpstr>Helvetica Light</vt:lpstr>
      <vt:lpstr>Helvetica Neue Light</vt:lpstr>
      <vt:lpstr>Lucida Grande</vt:lpstr>
      <vt:lpstr>Lucida Sans Unicode</vt:lpstr>
      <vt:lpstr>Open Sans</vt:lpstr>
      <vt:lpstr>Tahoma</vt:lpstr>
      <vt:lpstr>Verdana</vt:lpstr>
      <vt:lpstr>Wingdings</vt:lpstr>
      <vt:lpstr>Wingdings 2</vt:lpstr>
      <vt:lpstr>Wingdings 3</vt:lpstr>
      <vt:lpstr>ヒラギノ角ゴ Pro W3</vt:lpstr>
      <vt:lpstr>ヒラギノ角ゴ ProN W3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2017-02-24T05:25:34Z</dcterms:created>
  <dcterms:modified xsi:type="dcterms:W3CDTF">2017-10-26T16:06:31Z</dcterms:modified>
</cp:coreProperties>
</file>